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4"/>
    <p:sldMasterId id="2147483653" r:id="rId5"/>
  </p:sldMasterIdLst>
  <p:notesMasterIdLst>
    <p:notesMasterId r:id="rId45"/>
  </p:notesMasterIdLst>
  <p:sldIdLst>
    <p:sldId id="257" r:id="rId6"/>
    <p:sldId id="695" r:id="rId7"/>
    <p:sldId id="739" r:id="rId8"/>
    <p:sldId id="718" r:id="rId9"/>
    <p:sldId id="719" r:id="rId10"/>
    <p:sldId id="702" r:id="rId11"/>
    <p:sldId id="720" r:id="rId12"/>
    <p:sldId id="721" r:id="rId13"/>
    <p:sldId id="722" r:id="rId14"/>
    <p:sldId id="727" r:id="rId15"/>
    <p:sldId id="697" r:id="rId16"/>
    <p:sldId id="699" r:id="rId17"/>
    <p:sldId id="698" r:id="rId18"/>
    <p:sldId id="723" r:id="rId19"/>
    <p:sldId id="704" r:id="rId20"/>
    <p:sldId id="728" r:id="rId21"/>
    <p:sldId id="706" r:id="rId22"/>
    <p:sldId id="729" r:id="rId23"/>
    <p:sldId id="708" r:id="rId24"/>
    <p:sldId id="724" r:id="rId25"/>
    <p:sldId id="730" r:id="rId26"/>
    <p:sldId id="745" r:id="rId27"/>
    <p:sldId id="747" r:id="rId28"/>
    <p:sldId id="691" r:id="rId29"/>
    <p:sldId id="740" r:id="rId30"/>
    <p:sldId id="692" r:id="rId31"/>
    <p:sldId id="693" r:id="rId32"/>
    <p:sldId id="761" r:id="rId33"/>
    <p:sldId id="762" r:id="rId34"/>
    <p:sldId id="765" r:id="rId35"/>
    <p:sldId id="766" r:id="rId36"/>
    <p:sldId id="767" r:id="rId37"/>
    <p:sldId id="768" r:id="rId38"/>
    <p:sldId id="769" r:id="rId39"/>
    <p:sldId id="770" r:id="rId40"/>
    <p:sldId id="771" r:id="rId41"/>
    <p:sldId id="773" r:id="rId42"/>
    <p:sldId id="777" r:id="rId43"/>
    <p:sldId id="749" r:id="rId4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th Keehn" initials="BK" lastIdx="3"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04"/>
    <p:restoredTop sz="89435" autoAdjust="0"/>
  </p:normalViewPr>
  <p:slideViewPr>
    <p:cSldViewPr>
      <p:cViewPr varScale="1">
        <p:scale>
          <a:sx n="89" d="100"/>
          <a:sy n="89" d="100"/>
        </p:scale>
        <p:origin x="168" y="384"/>
      </p:cViewPr>
      <p:guideLst>
        <p:guide orient="horz" pos="2160"/>
        <p:guide pos="2880"/>
      </p:guideLst>
    </p:cSldViewPr>
  </p:slideViewPr>
  <p:outlineViewPr>
    <p:cViewPr>
      <p:scale>
        <a:sx n="33" d="100"/>
        <a:sy n="33" d="100"/>
      </p:scale>
      <p:origin x="0" y="54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commentAuthors" Target="commentAuthor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1229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5124"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1229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10" charset="0"/>
                <a:ea typeface="ヒラギノ角ゴ Pro W3" pitchFamily="-110" charset="-128"/>
                <a:cs typeface="ヒラギノ角ゴ Pro W3" pitchFamily="-110" charset="-128"/>
              </a:defRPr>
            </a:lvl1pPr>
          </a:lstStyle>
          <a:p>
            <a:pPr>
              <a:defRPr/>
            </a:pPr>
            <a:endParaRPr lang="en-US"/>
          </a:p>
        </p:txBody>
      </p:sp>
      <p:sp>
        <p:nvSpPr>
          <p:cNvPr id="1229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4FC8E043-22A8-1E4D-AA76-7CFE5802A769}" type="slidenum">
              <a:rPr lang="en-US"/>
              <a:pPr>
                <a:defRPr/>
              </a:pPr>
              <a:t>‹#›</a:t>
            </a:fld>
            <a:endParaRPr lang="en-US"/>
          </a:p>
        </p:txBody>
      </p:sp>
    </p:spTree>
    <p:extLst>
      <p:ext uri="{BB962C8B-B14F-4D97-AF65-F5344CB8AC3E}">
        <p14:creationId xmlns:p14="http://schemas.microsoft.com/office/powerpoint/2010/main" val="907681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1pPr>
    <a:lvl2pPr marL="4572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2pPr>
    <a:lvl3pPr marL="9144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3pPr>
    <a:lvl4pPr marL="13716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4pPr>
    <a:lvl5pPr marL="1828800" algn="l" rtl="0" eaLnBrk="0" fontAlgn="base" hangingPunct="0">
      <a:spcBef>
        <a:spcPct val="30000"/>
      </a:spcBef>
      <a:spcAft>
        <a:spcPct val="0"/>
      </a:spcAft>
      <a:defRPr sz="1200" kern="1200">
        <a:solidFill>
          <a:schemeClr val="tx1"/>
        </a:solidFill>
        <a:latin typeface="Arial" pitchFamily="-110" charset="0"/>
        <a:ea typeface="ヒラギノ角ゴ Pro W3" pitchFamily="-110" charset="-128"/>
        <a:cs typeface="ヒラギノ角ゴ Pro W3" pitchFamily="-110"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ohchr.org/Documents/ProfessionalInterest/crc.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031"/>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E3DC40F-7810-C149-A9B5-B07C8A70821E}" type="slidenum">
              <a:rPr lang="en-US" sz="1200"/>
              <a:pPr/>
              <a:t>1</a:t>
            </a:fld>
            <a:endParaRPr lang="en-US" sz="1200"/>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dirty="0">
              <a:latin typeface="Arial" charset="0"/>
              <a:ea typeface="ヒラギノ角ゴ Pro W3" charset="0"/>
              <a:cs typeface="ヒラギノ角ゴ Pro W3" charset="0"/>
            </a:endParaRPr>
          </a:p>
        </p:txBody>
      </p:sp>
    </p:spTree>
    <p:extLst>
      <p:ext uri="{BB962C8B-B14F-4D97-AF65-F5344CB8AC3E}">
        <p14:creationId xmlns:p14="http://schemas.microsoft.com/office/powerpoint/2010/main" val="1752646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5.2</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10</a:t>
            </a:fld>
            <a:endParaRPr lang="en-US"/>
          </a:p>
        </p:txBody>
      </p:sp>
    </p:spTree>
    <p:extLst>
      <p:ext uri="{BB962C8B-B14F-4D97-AF65-F5344CB8AC3E}">
        <p14:creationId xmlns:p14="http://schemas.microsoft.com/office/powerpoint/2010/main" val="2502023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5.2 </a:t>
            </a:r>
          </a:p>
          <a:p>
            <a:endParaRPr lang="en-US" dirty="0"/>
          </a:p>
          <a:p>
            <a:r>
              <a:rPr lang="en-US" dirty="0"/>
              <a:t>If you are</a:t>
            </a:r>
            <a:r>
              <a:rPr lang="en-US" baseline="0" dirty="0"/>
              <a:t> able to do this activity, here are the </a:t>
            </a:r>
            <a:r>
              <a:rPr lang="en-US" dirty="0"/>
              <a:t>Instructions:</a:t>
            </a:r>
            <a:r>
              <a:rPr lang="en-US" baseline="0" dirty="0"/>
              <a:t> (otherwise you can just ask the questions to the group)</a:t>
            </a:r>
          </a:p>
          <a:p>
            <a:endParaRPr lang="en-US" baseline="0" dirty="0"/>
          </a:p>
          <a:p>
            <a:pPr lvl="0"/>
            <a:r>
              <a:rPr lang="en-US" sz="1200" kern="1200" dirty="0">
                <a:solidFill>
                  <a:schemeClr val="tx1"/>
                </a:solidFill>
                <a:effectLst/>
                <a:latin typeface="Arial" pitchFamily="-110" charset="0"/>
                <a:ea typeface="ヒラギノ角ゴ Pro W3" pitchFamily="-110" charset="-128"/>
                <a:cs typeface="ヒラギノ角ゴ Pro W3" pitchFamily="-110" charset="-128"/>
              </a:rPr>
              <a:t>I will give each of you pieces of colored paper.</a:t>
            </a:r>
          </a:p>
          <a:p>
            <a:pPr lvl="0"/>
            <a:r>
              <a:rPr lang="en-US" sz="1200" kern="1200" dirty="0">
                <a:solidFill>
                  <a:schemeClr val="tx1"/>
                </a:solidFill>
                <a:effectLst/>
                <a:latin typeface="Arial" pitchFamily="-110" charset="0"/>
                <a:ea typeface="ヒラギノ角ゴ Pro W3" pitchFamily="-110" charset="-128"/>
                <a:cs typeface="ヒラギノ角ゴ Pro W3" pitchFamily="-110" charset="-128"/>
              </a:rPr>
              <a:t>You will use this paper to indicate whether a girl should know this information at all, whether she should know it when she’s older, or whether she should know it as soon as possible.</a:t>
            </a:r>
          </a:p>
          <a:p>
            <a:pPr lvl="1"/>
            <a:r>
              <a:rPr lang="en-US" sz="1200" kern="1200" dirty="0">
                <a:solidFill>
                  <a:schemeClr val="tx1"/>
                </a:solidFill>
                <a:effectLst/>
                <a:latin typeface="Arial" pitchFamily="-110" charset="0"/>
                <a:ea typeface="ヒラギノ角ゴ Pro W3" pitchFamily="-110" charset="-128"/>
                <a:cs typeface="ヒラギノ角ゴ Pro W3" pitchFamily="-110" charset="-128"/>
              </a:rPr>
              <a:t>RED – she should not know it at all</a:t>
            </a:r>
          </a:p>
          <a:p>
            <a:pPr lvl="1"/>
            <a:r>
              <a:rPr lang="en-US" sz="1200" kern="1200" dirty="0">
                <a:solidFill>
                  <a:schemeClr val="tx1"/>
                </a:solidFill>
                <a:effectLst/>
                <a:latin typeface="Arial" pitchFamily="-110" charset="0"/>
                <a:ea typeface="ヒラギノ角ゴ Pro W3" pitchFamily="-110" charset="-128"/>
                <a:cs typeface="ヒラギノ角ゴ Pro W3" pitchFamily="-110" charset="-128"/>
              </a:rPr>
              <a:t>YELLOW – she should know it, but when she is older</a:t>
            </a:r>
          </a:p>
          <a:p>
            <a:pPr lvl="1"/>
            <a:r>
              <a:rPr lang="en-US" sz="1200" kern="1200" dirty="0">
                <a:solidFill>
                  <a:schemeClr val="tx1"/>
                </a:solidFill>
                <a:effectLst/>
                <a:latin typeface="Arial" pitchFamily="-110" charset="0"/>
                <a:ea typeface="ヒラギノ角ゴ Pro W3" pitchFamily="-110" charset="-128"/>
                <a:cs typeface="ヒラギノ角ゴ Pro W3" pitchFamily="-110" charset="-128"/>
              </a:rPr>
              <a:t>GREEN – she should know it as soon as possible</a:t>
            </a:r>
          </a:p>
          <a:p>
            <a:pPr lvl="1"/>
            <a:r>
              <a:rPr lang="en-US" sz="1200" kern="1200" dirty="0">
                <a:solidFill>
                  <a:schemeClr val="tx1"/>
                </a:solidFill>
                <a:effectLst/>
                <a:latin typeface="Arial" pitchFamily="-110" charset="0"/>
                <a:ea typeface="ヒラギノ角ゴ Pro W3" pitchFamily="-110" charset="-128"/>
                <a:cs typeface="ヒラギノ角ゴ Pro W3" pitchFamily="-110" charset="-128"/>
              </a:rPr>
              <a:t>BLUE – this is something that your daughter/female family member knows either learning it at school, from you, or other close friends or family members</a:t>
            </a:r>
          </a:p>
          <a:p>
            <a:endParaRPr lang="en-US" dirty="0"/>
          </a:p>
          <a:p>
            <a:r>
              <a:rPr lang="en-US" dirty="0"/>
              <a:t>Why do they need to know these things? </a:t>
            </a:r>
          </a:p>
          <a:p>
            <a:endParaRPr lang="en-US" dirty="0"/>
          </a:p>
          <a:p>
            <a:r>
              <a:rPr lang="en-US" dirty="0"/>
              <a:t>How would parents/</a:t>
            </a:r>
            <a:r>
              <a:rPr lang="en-US" baseline="0" dirty="0"/>
              <a:t>caregivers talk to girls about these things?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11</a:t>
            </a:fld>
            <a:endParaRPr lang="en-US"/>
          </a:p>
        </p:txBody>
      </p:sp>
    </p:spTree>
    <p:extLst>
      <p:ext uri="{BB962C8B-B14F-4D97-AF65-F5344CB8AC3E}">
        <p14:creationId xmlns:p14="http://schemas.microsoft.com/office/powerpoint/2010/main" val="1409602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5.2 </a:t>
            </a:r>
          </a:p>
          <a:p>
            <a:endParaRPr lang="en-US" dirty="0"/>
          </a:p>
          <a:p>
            <a:r>
              <a:rPr lang="en-US" dirty="0"/>
              <a:t>Brainstorm</a:t>
            </a:r>
            <a:r>
              <a:rPr lang="en-US" baseline="0" dirty="0"/>
              <a:t> and write down their questions on the flip chart.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12</a:t>
            </a:fld>
            <a:endParaRPr lang="en-US"/>
          </a:p>
        </p:txBody>
      </p:sp>
    </p:spTree>
    <p:extLst>
      <p:ext uri="{BB962C8B-B14F-4D97-AF65-F5344CB8AC3E}">
        <p14:creationId xmlns:p14="http://schemas.microsoft.com/office/powerpoint/2010/main" val="1115527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13</a:t>
            </a:fld>
            <a:endParaRPr lang="en-US"/>
          </a:p>
        </p:txBody>
      </p:sp>
    </p:spTree>
    <p:extLst>
      <p:ext uri="{BB962C8B-B14F-4D97-AF65-F5344CB8AC3E}">
        <p14:creationId xmlns:p14="http://schemas.microsoft.com/office/powerpoint/2010/main" val="25940154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5.2</a:t>
            </a:r>
          </a:p>
          <a:p>
            <a:endParaRPr lang="en-US" dirty="0"/>
          </a:p>
          <a:p>
            <a:r>
              <a:rPr lang="en-US" dirty="0"/>
              <a:t>Image</a:t>
            </a:r>
            <a:r>
              <a:rPr lang="en-US" baseline="0" dirty="0"/>
              <a:t> from Microsoft clipart.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14</a:t>
            </a:fld>
            <a:endParaRPr lang="en-US"/>
          </a:p>
        </p:txBody>
      </p:sp>
    </p:spTree>
    <p:extLst>
      <p:ext uri="{BB962C8B-B14F-4D97-AF65-F5344CB8AC3E}">
        <p14:creationId xmlns:p14="http://schemas.microsoft.com/office/powerpoint/2010/main" val="782423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5.2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15</a:t>
            </a:fld>
            <a:endParaRPr lang="en-US"/>
          </a:p>
        </p:txBody>
      </p:sp>
    </p:spTree>
    <p:extLst>
      <p:ext uri="{BB962C8B-B14F-4D97-AF65-F5344CB8AC3E}">
        <p14:creationId xmlns:p14="http://schemas.microsoft.com/office/powerpoint/2010/main" val="29055659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5.2</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16</a:t>
            </a:fld>
            <a:endParaRPr lang="en-US"/>
          </a:p>
        </p:txBody>
      </p:sp>
    </p:spTree>
    <p:extLst>
      <p:ext uri="{BB962C8B-B14F-4D97-AF65-F5344CB8AC3E}">
        <p14:creationId xmlns:p14="http://schemas.microsoft.com/office/powerpoint/2010/main" val="6059166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5.2</a:t>
            </a:r>
          </a:p>
          <a:p>
            <a:endParaRPr lang="en-US" dirty="0"/>
          </a:p>
          <a:p>
            <a:r>
              <a:rPr lang="en-US" sz="1200" i="1" kern="1200" dirty="0">
                <a:solidFill>
                  <a:schemeClr val="tx1"/>
                </a:solidFill>
                <a:effectLst/>
                <a:latin typeface="Arial" pitchFamily="-110" charset="0"/>
                <a:ea typeface="ヒラギノ角ゴ Pro W3" pitchFamily="-110" charset="-128"/>
                <a:cs typeface="ヒラギノ角ゴ Pro W3" pitchFamily="-110" charset="-128"/>
              </a:rPr>
              <a:t>Convention on the Rights of the Child</a:t>
            </a:r>
            <a:r>
              <a:rPr lang="en-US" sz="1200" kern="1200" dirty="0">
                <a:solidFill>
                  <a:schemeClr val="tx1"/>
                </a:solidFill>
                <a:effectLst/>
                <a:latin typeface="Arial" pitchFamily="-110" charset="0"/>
                <a:ea typeface="ヒラギノ角ゴ Pro W3" pitchFamily="-110" charset="-128"/>
                <a:cs typeface="ヒラギノ角ゴ Pro W3" pitchFamily="-110" charset="-128"/>
              </a:rPr>
              <a:t> (1989) Available at: </a:t>
            </a:r>
            <a:r>
              <a:rPr lang="en-US" sz="1200" u="sng" kern="1200" dirty="0">
                <a:solidFill>
                  <a:schemeClr val="tx1"/>
                </a:solidFill>
                <a:effectLst/>
                <a:latin typeface="Arial" pitchFamily="-110" charset="0"/>
                <a:ea typeface="ヒラギノ角ゴ Pro W3" pitchFamily="-110" charset="-128"/>
                <a:cs typeface="ヒラギノ角ゴ Pro W3" pitchFamily="-110" charset="-128"/>
                <a:hlinkClick r:id="rId3"/>
              </a:rPr>
              <a:t>http://www.ohchr.org/Documents/ProfessionalInterest/crc.pdf</a:t>
            </a:r>
            <a:r>
              <a:rPr lang="en-US" sz="1200" kern="1200" dirty="0">
                <a:solidFill>
                  <a:schemeClr val="tx1"/>
                </a:solidFill>
                <a:effectLst/>
                <a:latin typeface="Arial" pitchFamily="-110" charset="0"/>
                <a:ea typeface="ヒラギノ角ゴ Pro W3" pitchFamily="-110" charset="-128"/>
                <a:cs typeface="ヒラギノ角ゴ Pro W3" pitchFamily="-110" charset="-128"/>
              </a:rPr>
              <a:t>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17</a:t>
            </a:fld>
            <a:endParaRPr lang="en-US"/>
          </a:p>
        </p:txBody>
      </p:sp>
    </p:spTree>
    <p:extLst>
      <p:ext uri="{BB962C8B-B14F-4D97-AF65-F5344CB8AC3E}">
        <p14:creationId xmlns:p14="http://schemas.microsoft.com/office/powerpoint/2010/main" val="29923653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5.2</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18</a:t>
            </a:fld>
            <a:endParaRPr lang="en-US"/>
          </a:p>
        </p:txBody>
      </p:sp>
    </p:spTree>
    <p:extLst>
      <p:ext uri="{BB962C8B-B14F-4D97-AF65-F5344CB8AC3E}">
        <p14:creationId xmlns:p14="http://schemas.microsoft.com/office/powerpoint/2010/main" val="5762951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baseline="0" dirty="0">
              <a:solidFill>
                <a:schemeClr val="tx1"/>
              </a:solidFill>
              <a:effectLst/>
              <a:latin typeface="Arial" pitchFamily="-110" charset="0"/>
              <a:ea typeface="ヒラギノ角ゴ Pro W3" pitchFamily="-110" charset="-128"/>
              <a:cs typeface="ヒラギノ角ゴ Pro W3" pitchFamily="-110" charset="-128"/>
            </a:endParaRPr>
          </a:p>
          <a:p>
            <a:pPr lvl="0"/>
            <a:r>
              <a:rPr lang="en-US" sz="1200" kern="1200" dirty="0">
                <a:solidFill>
                  <a:schemeClr val="tx1"/>
                </a:solidFill>
                <a:effectLst/>
                <a:latin typeface="Arial" pitchFamily="-110" charset="0"/>
                <a:ea typeface="ヒラギノ角ゴ Pro W3" pitchFamily="-110" charset="-128"/>
                <a:cs typeface="ヒラギノ角ゴ Pro W3" pitchFamily="-110" charset="-128"/>
              </a:rPr>
              <a:t>Families</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19</a:t>
            </a:fld>
            <a:endParaRPr lang="en-US"/>
          </a:p>
        </p:txBody>
      </p:sp>
    </p:spTree>
    <p:extLst>
      <p:ext uri="{BB962C8B-B14F-4D97-AF65-F5344CB8AC3E}">
        <p14:creationId xmlns:p14="http://schemas.microsoft.com/office/powerpoint/2010/main" val="2638758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a:ln/>
        </p:spPr>
      </p:sp>
      <p:sp>
        <p:nvSpPr>
          <p:cNvPr id="11266"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a:latin typeface="Arial" charset="0"/>
              <a:ea typeface="ヒラギノ角ゴ Pro W3" charset="0"/>
              <a:cs typeface="ヒラギノ角ゴ Pro W3" charset="0"/>
            </a:endParaRPr>
          </a:p>
        </p:txBody>
      </p:sp>
      <p:sp>
        <p:nvSpPr>
          <p:cNvPr id="11267"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C5F7C36-BC95-6042-A710-29D98B9E7888}" type="slidenum">
              <a:rPr lang="en-US" sz="1200"/>
              <a:pPr/>
              <a:t>2</a:t>
            </a:fld>
            <a:endParaRPr lang="en-US" sz="1200"/>
          </a:p>
        </p:txBody>
      </p:sp>
    </p:spTree>
    <p:extLst>
      <p:ext uri="{BB962C8B-B14F-4D97-AF65-F5344CB8AC3E}">
        <p14:creationId xmlns:p14="http://schemas.microsoft.com/office/powerpoint/2010/main" val="2208684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Goes with section 5.3 </a:t>
            </a:r>
            <a:endParaRPr lang="en-US" dirty="0"/>
          </a:p>
          <a:p>
            <a:endParaRPr lang="en-US" dirty="0"/>
          </a:p>
          <a:p>
            <a:endParaRPr lang="en-US" dirty="0"/>
          </a:p>
          <a:p>
            <a:r>
              <a:rPr lang="en-US" dirty="0"/>
              <a:t>Image</a:t>
            </a:r>
            <a:r>
              <a:rPr lang="en-US" baseline="0" dirty="0"/>
              <a:t> from: http://</a:t>
            </a:r>
            <a:r>
              <a:rPr lang="en-US" baseline="0" dirty="0" err="1"/>
              <a:t>www.bing.com</a:t>
            </a:r>
            <a:r>
              <a:rPr lang="en-US" baseline="0" dirty="0"/>
              <a:t>/images/</a:t>
            </a:r>
            <a:r>
              <a:rPr lang="en-US" baseline="0" dirty="0" err="1"/>
              <a:t>search?q</a:t>
            </a:r>
            <a:r>
              <a:rPr lang="en-US" baseline="0" dirty="0"/>
              <a:t>=</a:t>
            </a:r>
            <a:r>
              <a:rPr lang="en-US" baseline="0" dirty="0" err="1"/>
              <a:t>husband+and+wife&amp;view</a:t>
            </a:r>
            <a:r>
              <a:rPr lang="en-US" baseline="0" dirty="0"/>
              <a:t>=detailv2&amp;&amp;id=D2F520550DE3B87C4B7E178B39636B7D47DB5EC2&amp;selectedIndex=52&amp;ccid=98mFtWAd&amp;simid=608046694304058600&amp;thid=OIP.Mf7c985b5601d3af7ba8d6774cfc57a23o0&amp;ajaxhist=0</a:t>
            </a:r>
          </a:p>
          <a:p>
            <a:endParaRPr lang="en-US" baseline="0" dirty="0"/>
          </a:p>
          <a:p>
            <a:r>
              <a:rPr lang="en-US" baseline="0" dirty="0"/>
              <a:t>This is a Microsoft bing image that does not appear to have a copyright. </a:t>
            </a:r>
          </a:p>
          <a:p>
            <a:endParaRPr lang="en-US" baseline="0"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20</a:t>
            </a:fld>
            <a:endParaRPr lang="en-US"/>
          </a:p>
        </p:txBody>
      </p:sp>
    </p:spTree>
    <p:extLst>
      <p:ext uri="{BB962C8B-B14F-4D97-AF65-F5344CB8AC3E}">
        <p14:creationId xmlns:p14="http://schemas.microsoft.com/office/powerpoint/2010/main" val="15490048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5.3</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21</a:t>
            </a:fld>
            <a:endParaRPr lang="en-US"/>
          </a:p>
        </p:txBody>
      </p:sp>
    </p:spTree>
    <p:extLst>
      <p:ext uri="{BB962C8B-B14F-4D97-AF65-F5344CB8AC3E}">
        <p14:creationId xmlns:p14="http://schemas.microsoft.com/office/powerpoint/2010/main" val="27853027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a:t>
            </a:r>
            <a:r>
              <a:rPr lang="en-US" baseline="0" dirty="0"/>
              <a:t> </a:t>
            </a:r>
            <a:r>
              <a:rPr lang="en-US" dirty="0"/>
              <a:t>4.4</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24</a:t>
            </a:fld>
            <a:endParaRPr lang="en-US"/>
          </a:p>
        </p:txBody>
      </p:sp>
    </p:spTree>
    <p:extLst>
      <p:ext uri="{BB962C8B-B14F-4D97-AF65-F5344CB8AC3E}">
        <p14:creationId xmlns:p14="http://schemas.microsoft.com/office/powerpoint/2010/main" val="2477665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 with section</a:t>
            </a:r>
            <a:r>
              <a:rPr lang="en-US" baseline="0" dirty="0"/>
              <a:t> </a:t>
            </a:r>
            <a:r>
              <a:rPr lang="en-US" dirty="0"/>
              <a:t>4.4</a:t>
            </a: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25</a:t>
            </a:fld>
            <a:endParaRPr lang="en-US"/>
          </a:p>
        </p:txBody>
      </p:sp>
    </p:spTree>
    <p:extLst>
      <p:ext uri="{BB962C8B-B14F-4D97-AF65-F5344CB8AC3E}">
        <p14:creationId xmlns:p14="http://schemas.microsoft.com/office/powerpoint/2010/main" val="37451040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a:t>
            </a:r>
            <a:r>
              <a:rPr lang="en-US" baseline="0" dirty="0"/>
              <a:t> with section 4.4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26</a:t>
            </a:fld>
            <a:endParaRPr lang="en-US"/>
          </a:p>
        </p:txBody>
      </p:sp>
    </p:spTree>
    <p:extLst>
      <p:ext uri="{BB962C8B-B14F-4D97-AF65-F5344CB8AC3E}">
        <p14:creationId xmlns:p14="http://schemas.microsoft.com/office/powerpoint/2010/main" val="2465146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Goes</a:t>
            </a:r>
            <a:r>
              <a:rPr lang="en-US" baseline="0" dirty="0"/>
              <a:t> with section 4.4 </a:t>
            </a:r>
            <a:endParaRPr lang="en-US" dirty="0"/>
          </a:p>
          <a:p>
            <a:endParaRPr lang="en-US" dirty="0"/>
          </a:p>
          <a:p>
            <a:endParaRPr lang="en-US" dirty="0"/>
          </a:p>
          <a:p>
            <a:r>
              <a:rPr lang="en-US" dirty="0"/>
              <a:t>Image created</a:t>
            </a:r>
            <a:r>
              <a:rPr lang="en-US" baseline="0" dirty="0"/>
              <a:t> for HFC in Burundi- it is an IRC handout image. </a:t>
            </a:r>
          </a:p>
          <a:p>
            <a:endParaRPr lang="en-US" baseline="0" dirty="0"/>
          </a:p>
          <a:p>
            <a:r>
              <a:rPr lang="en-US" sz="1200" kern="1200" dirty="0">
                <a:solidFill>
                  <a:schemeClr val="tx1"/>
                </a:solidFill>
                <a:effectLst/>
                <a:latin typeface="Arial" pitchFamily="-110" charset="0"/>
                <a:ea typeface="ヒラギノ角ゴ Pro W3" pitchFamily="-110" charset="-128"/>
                <a:cs typeface="ヒラギノ角ゴ Pro W3" pitchFamily="-110" charset="-128"/>
              </a:rPr>
              <a:t>Story 1:</a:t>
            </a:r>
          </a:p>
          <a:p>
            <a:r>
              <a:rPr lang="en-US" sz="1200" kern="1200" dirty="0">
                <a:solidFill>
                  <a:schemeClr val="tx1"/>
                </a:solidFill>
                <a:effectLst/>
                <a:latin typeface="Arial" pitchFamily="-110" charset="0"/>
                <a:ea typeface="ヒラギノ角ゴ Pro W3" pitchFamily="-110" charset="-128"/>
                <a:cs typeface="ヒラギノ角ゴ Pro W3" pitchFamily="-110" charset="-128"/>
              </a:rPr>
              <a:t>Timothy is a 15-year-old boy and he has been depressed since moving to the camp 4 months ago. Nothing seems to be going right in his life. Timothy’s mother is working all the time and Timothy does not know what happened to his dad – he has not seen his dad since coming to the camp and he does not know if his dad is still alive. Timothy feels really lonely and does not seem to have a lot of friends. Timothy has decided that he does not want to attend school as he sees no future for himself. </a:t>
            </a:r>
          </a:p>
          <a:p>
            <a:r>
              <a:rPr lang="en-US" sz="1200" kern="1200" dirty="0">
                <a:solidFill>
                  <a:schemeClr val="tx1"/>
                </a:solidFill>
                <a:effectLst/>
                <a:latin typeface="Arial" pitchFamily="-110" charset="0"/>
                <a:ea typeface="ヒラギノ角ゴ Pro W3" pitchFamily="-110" charset="-128"/>
                <a:cs typeface="ヒラギノ角ゴ Pro W3" pitchFamily="-110" charset="-128"/>
              </a:rPr>
              <a:t> </a:t>
            </a:r>
          </a:p>
          <a:p>
            <a:r>
              <a:rPr lang="en-US" sz="1200" kern="1200" dirty="0">
                <a:solidFill>
                  <a:schemeClr val="tx1"/>
                </a:solidFill>
                <a:effectLst/>
                <a:latin typeface="Arial" pitchFamily="-110" charset="0"/>
                <a:ea typeface="ヒラギノ角ゴ Pro W3" pitchFamily="-110" charset="-128"/>
                <a:cs typeface="ヒラギノ角ゴ Pro W3" pitchFamily="-110" charset="-128"/>
              </a:rPr>
              <a:t>Story 2:</a:t>
            </a:r>
          </a:p>
          <a:p>
            <a:r>
              <a:rPr lang="en-US" sz="1200" kern="1200" dirty="0">
                <a:solidFill>
                  <a:schemeClr val="tx1"/>
                </a:solidFill>
                <a:effectLst/>
                <a:latin typeface="Arial" pitchFamily="-110" charset="0"/>
                <a:ea typeface="ヒラギノ角ゴ Pro W3" pitchFamily="-110" charset="-128"/>
                <a:cs typeface="ヒラギノ角ゴ Pro W3" pitchFamily="-110" charset="-128"/>
              </a:rPr>
              <a:t>Ahmed is 15 years old and has been really feeling depressed since moving to the camp 6 months ago. Nothing seems to be going right in his life. His parents are fighting all the time and he is doing poorly in school. Ahmed spends a lot of time alone and does not have many friends. Recently Ahmed met some older boys in the camp and they have been talking about joining armed groups. Ahmed is seriously considering running away with them. Ahmed thinks it might be better to fight and die with dignity than to live </a:t>
            </a:r>
            <a:r>
              <a:rPr lang="en-US" sz="1200" kern="1200">
                <a:solidFill>
                  <a:schemeClr val="tx1"/>
                </a:solidFill>
                <a:effectLst/>
                <a:latin typeface="Arial" pitchFamily="-110" charset="0"/>
                <a:ea typeface="ヒラギノ角ゴ Pro W3" pitchFamily="-110" charset="-128"/>
                <a:cs typeface="ヒラギノ角ゴ Pro W3" pitchFamily="-110" charset="-128"/>
              </a:rPr>
              <a:t>feeling humiliated.</a:t>
            </a:r>
            <a:r>
              <a:rPr lang="en-GB" sz="1200" kern="1200" dirty="0">
                <a:solidFill>
                  <a:schemeClr val="tx1"/>
                </a:solidFill>
                <a:effectLst/>
                <a:latin typeface="Arial" pitchFamily="-110" charset="0"/>
                <a:ea typeface="ヒラギノ角ゴ Pro W3" pitchFamily="-110" charset="-128"/>
                <a:cs typeface="ヒラギノ角ゴ Pro W3" pitchFamily="-110" charset="-128"/>
              </a:rPr>
              <a:t> </a:t>
            </a:r>
            <a:endParaRPr lang="en-US" sz="1200" kern="1200" dirty="0">
              <a:solidFill>
                <a:schemeClr val="tx1"/>
              </a:solidFill>
              <a:effectLst/>
              <a:latin typeface="Arial" pitchFamily="-110" charset="0"/>
              <a:ea typeface="ヒラギノ角ゴ Pro W3" pitchFamily="-110" charset="-128"/>
              <a:cs typeface="ヒラギノ角ゴ Pro W3" pitchFamily="-110" charset="-128"/>
            </a:endParaRPr>
          </a:p>
          <a:p>
            <a:r>
              <a:rPr lang="en-GB" sz="1200" kern="1200" dirty="0">
                <a:solidFill>
                  <a:schemeClr val="tx1"/>
                </a:solidFill>
                <a:effectLst/>
                <a:latin typeface="Arial" pitchFamily="-110" charset="0"/>
                <a:ea typeface="ヒラギノ角ゴ Pro W3" pitchFamily="-110" charset="-128"/>
                <a:cs typeface="ヒラギノ角ゴ Pro W3" pitchFamily="-110" charset="-128"/>
              </a:rPr>
              <a:t> </a:t>
            </a:r>
            <a:endParaRPr lang="en-US" sz="1200" kern="1200" dirty="0">
              <a:solidFill>
                <a:schemeClr val="tx1"/>
              </a:solidFill>
              <a:effectLst/>
              <a:latin typeface="Arial" pitchFamily="-110" charset="0"/>
              <a:ea typeface="ヒラギノ角ゴ Pro W3" pitchFamily="-110" charset="-128"/>
              <a:cs typeface="ヒラギノ角ゴ Pro W3" pitchFamily="-110" charset="-128"/>
            </a:endParaRPr>
          </a:p>
          <a:p>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27</a:t>
            </a:fld>
            <a:endParaRPr lang="en-US"/>
          </a:p>
        </p:txBody>
      </p:sp>
    </p:spTree>
    <p:extLst>
      <p:ext uri="{BB962C8B-B14F-4D97-AF65-F5344CB8AC3E}">
        <p14:creationId xmlns:p14="http://schemas.microsoft.com/office/powerpoint/2010/main" val="40127619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4FC8E043-22A8-1E4D-AA76-7CFE5802A769}" type="slidenum">
              <a:rPr lang="en-US" smtClean="0"/>
              <a:pPr>
                <a:defRPr/>
              </a:pPr>
              <a:t>35</a:t>
            </a:fld>
            <a:endParaRPr lang="en-US"/>
          </a:p>
        </p:txBody>
      </p:sp>
    </p:spTree>
    <p:extLst>
      <p:ext uri="{BB962C8B-B14F-4D97-AF65-F5344CB8AC3E}">
        <p14:creationId xmlns:p14="http://schemas.microsoft.com/office/powerpoint/2010/main" val="3498668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a:defRPr/>
            </a:pPr>
            <a:fld id="{4FC8E043-22A8-1E4D-AA76-7CFE5802A769}" type="slidenum">
              <a:rPr lang="en-US" smtClean="0"/>
              <a:pPr>
                <a:defRPr/>
              </a:pPr>
              <a:t>38</a:t>
            </a:fld>
            <a:endParaRPr lang="en-US"/>
          </a:p>
        </p:txBody>
      </p:sp>
    </p:spTree>
    <p:extLst>
      <p:ext uri="{BB962C8B-B14F-4D97-AF65-F5344CB8AC3E}">
        <p14:creationId xmlns:p14="http://schemas.microsoft.com/office/powerpoint/2010/main" val="2660070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latin typeface="Arial" charset="0"/>
              <a:ea typeface="ヒラギノ角ゴ Pro W3" charset="0"/>
              <a:cs typeface="ヒラギノ角ゴ Pro W3" charset="0"/>
            </a:endParaRPr>
          </a:p>
        </p:txBody>
      </p:sp>
      <p:sp>
        <p:nvSpPr>
          <p:cNvPr id="3379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8B4CE47-1BF4-D243-B0CF-68962146D6F6}" type="slidenum">
              <a:rPr lang="en-US" sz="1200"/>
              <a:pPr/>
              <a:t>3</a:t>
            </a:fld>
            <a:endParaRPr lang="en-US" sz="1200"/>
          </a:p>
        </p:txBody>
      </p:sp>
    </p:spTree>
    <p:extLst>
      <p:ext uri="{BB962C8B-B14F-4D97-AF65-F5344CB8AC3E}">
        <p14:creationId xmlns:p14="http://schemas.microsoft.com/office/powerpoint/2010/main" val="2992890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a:t>
            </a:r>
            <a:r>
              <a:rPr lang="en-US" baseline="0" dirty="0"/>
              <a:t> 5.2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4</a:t>
            </a:fld>
            <a:endParaRPr lang="en-US"/>
          </a:p>
        </p:txBody>
      </p:sp>
    </p:spTree>
    <p:extLst>
      <p:ext uri="{BB962C8B-B14F-4D97-AF65-F5344CB8AC3E}">
        <p14:creationId xmlns:p14="http://schemas.microsoft.com/office/powerpoint/2010/main" val="3682669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5</a:t>
            </a:fld>
            <a:endParaRPr lang="en-US"/>
          </a:p>
        </p:txBody>
      </p:sp>
    </p:spTree>
    <p:extLst>
      <p:ext uri="{BB962C8B-B14F-4D97-AF65-F5344CB8AC3E}">
        <p14:creationId xmlns:p14="http://schemas.microsoft.com/office/powerpoint/2010/main" val="1740410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5.2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6</a:t>
            </a:fld>
            <a:endParaRPr lang="en-US"/>
          </a:p>
        </p:txBody>
      </p:sp>
    </p:spTree>
    <p:extLst>
      <p:ext uri="{BB962C8B-B14F-4D97-AF65-F5344CB8AC3E}">
        <p14:creationId xmlns:p14="http://schemas.microsoft.com/office/powerpoint/2010/main" val="55932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Goes with section 5.2 </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7</a:t>
            </a:fld>
            <a:endParaRPr lang="en-US"/>
          </a:p>
        </p:txBody>
      </p:sp>
    </p:spTree>
    <p:extLst>
      <p:ext uri="{BB962C8B-B14F-4D97-AF65-F5344CB8AC3E}">
        <p14:creationId xmlns:p14="http://schemas.microsoft.com/office/powerpoint/2010/main" val="3398297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a:t>
            </a:r>
            <a:r>
              <a:rPr lang="en-US" baseline="0" dirty="0"/>
              <a:t> 5.2 </a:t>
            </a:r>
            <a:endParaRPr lang="en-US" dirty="0"/>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8</a:t>
            </a:fld>
            <a:endParaRPr lang="en-US"/>
          </a:p>
        </p:txBody>
      </p:sp>
    </p:spTree>
    <p:extLst>
      <p:ext uri="{BB962C8B-B14F-4D97-AF65-F5344CB8AC3E}">
        <p14:creationId xmlns:p14="http://schemas.microsoft.com/office/powerpoint/2010/main" val="392917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Section 5.2</a:t>
            </a:r>
          </a:p>
        </p:txBody>
      </p:sp>
      <p:sp>
        <p:nvSpPr>
          <p:cNvPr id="4" name="Slide Number Placeholder 3"/>
          <p:cNvSpPr>
            <a:spLocks noGrp="1"/>
          </p:cNvSpPr>
          <p:nvPr>
            <p:ph type="sldNum" sz="quarter" idx="10"/>
          </p:nvPr>
        </p:nvSpPr>
        <p:spPr/>
        <p:txBody>
          <a:bodyPr/>
          <a:lstStyle/>
          <a:p>
            <a:pPr>
              <a:defRPr/>
            </a:pPr>
            <a:fld id="{4FC8E043-22A8-1E4D-AA76-7CFE5802A769}" type="slidenum">
              <a:rPr lang="en-US" smtClean="0"/>
              <a:pPr>
                <a:defRPr/>
              </a:pPr>
              <a:t>9</a:t>
            </a:fld>
            <a:endParaRPr lang="en-US"/>
          </a:p>
        </p:txBody>
      </p:sp>
    </p:spTree>
    <p:extLst>
      <p:ext uri="{BB962C8B-B14F-4D97-AF65-F5344CB8AC3E}">
        <p14:creationId xmlns:p14="http://schemas.microsoft.com/office/powerpoint/2010/main" val="1717419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1345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rIns="0" bIns="0"/>
          <a:lstStyle/>
          <a:p>
            <a:r>
              <a:rPr lang="en-US" dirty="0"/>
              <a:t>Click to edit Master title style</a:t>
            </a:r>
          </a:p>
        </p:txBody>
      </p:sp>
      <p:sp>
        <p:nvSpPr>
          <p:cNvPr id="6" name="Content Placeholder 2"/>
          <p:cNvSpPr>
            <a:spLocks noGrp="1"/>
          </p:cNvSpPr>
          <p:nvPr>
            <p:ph sz="half" idx="1"/>
          </p:nvPr>
        </p:nvSpPr>
        <p:spPr>
          <a:xfrm>
            <a:off x="457200" y="2057400"/>
            <a:ext cx="4038600" cy="3124200"/>
          </a:xfrm>
        </p:spPr>
        <p:txBody>
          <a:bodyPr/>
          <a:lstStyle>
            <a:lvl1pPr marL="0" indent="0">
              <a:defRPr sz="2800"/>
            </a:lvl1pPr>
            <a:lvl2pPr>
              <a:defRPr sz="24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sz="half" idx="10"/>
          </p:nvPr>
        </p:nvSpPr>
        <p:spPr>
          <a:xfrm>
            <a:off x="4648200" y="2057400"/>
            <a:ext cx="4038600" cy="3124200"/>
          </a:xfrm>
        </p:spPr>
        <p:txBody>
          <a:bodyPr/>
          <a:lstStyle>
            <a:lvl1pPr marL="0" indent="0">
              <a:defRPr sz="2800"/>
            </a:lvl1pPr>
            <a:lvl2pPr>
              <a:defRPr sz="24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87682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0517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040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Title 1"/>
          <p:cNvSpPr>
            <a:spLocks noGrp="1"/>
          </p:cNvSpPr>
          <p:nvPr>
            <p:ph type="title"/>
          </p:nvPr>
        </p:nvSpPr>
        <p:spPr>
          <a:xfrm>
            <a:off x="457200" y="914400"/>
            <a:ext cx="3008313" cy="1162050"/>
          </a:xfrm>
        </p:spPr>
        <p:txBody>
          <a:bodyPr/>
          <a:lstStyle>
            <a:lvl1pPr algn="l">
              <a:defRPr sz="2800" b="1"/>
            </a:lvl1pPr>
          </a:lstStyle>
          <a:p>
            <a:r>
              <a:rPr lang="en-US" dirty="0"/>
              <a:t>Click to edit Master title style</a:t>
            </a:r>
          </a:p>
        </p:txBody>
      </p:sp>
      <p:sp>
        <p:nvSpPr>
          <p:cNvPr id="9" name="Content Placeholder 2"/>
          <p:cNvSpPr>
            <a:spLocks noGrp="1"/>
          </p:cNvSpPr>
          <p:nvPr>
            <p:ph idx="1"/>
          </p:nvPr>
        </p:nvSpPr>
        <p:spPr>
          <a:xfrm>
            <a:off x="3575050" y="914400"/>
            <a:ext cx="5111750" cy="5211763"/>
          </a:xfrm>
        </p:spPr>
        <p:txBody>
          <a:bodyPr/>
          <a:lstStyle>
            <a:lvl1pPr>
              <a:defRPr sz="2800"/>
            </a:lvl1pPr>
            <a:lvl2pPr>
              <a:defRPr sz="2800"/>
            </a:lvl2pPr>
            <a:lvl3pPr>
              <a:defRPr sz="2400"/>
            </a:lvl3pPr>
            <a:lvl4pPr>
              <a:defRPr sz="20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a:spLocks noGrp="1"/>
          </p:cNvSpPr>
          <p:nvPr>
            <p:ph type="body" sz="half" idx="2"/>
          </p:nvPr>
        </p:nvSpPr>
        <p:spPr>
          <a:xfrm>
            <a:off x="457200" y="2057400"/>
            <a:ext cx="3008313" cy="40687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2027172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914400"/>
            <a:ext cx="5486400" cy="4114800"/>
          </a:xfrm>
        </p:spPr>
        <p:txBody>
          <a:bodyPr lIns="0" t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019800" y="914400"/>
            <a:ext cx="2667000" cy="411480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406361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1561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99">
            <a:alpha val="48000"/>
          </a:srgbClr>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57200" y="914400"/>
            <a:ext cx="8305800" cy="12192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4"/>
          <p:cNvSpPr>
            <a:spLocks noGrp="1" noChangeArrowheads="1"/>
          </p:cNvSpPr>
          <p:nvPr>
            <p:ph type="body" idx="1"/>
          </p:nvPr>
        </p:nvSpPr>
        <p:spPr bwMode="auto">
          <a:xfrm>
            <a:off x="457200" y="2133600"/>
            <a:ext cx="8305800" cy="34290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3"/>
          <p:cNvSpPr>
            <a:spLocks noChangeArrowheads="1"/>
          </p:cNvSpPr>
          <p:nvPr userDrawn="1"/>
        </p:nvSpPr>
        <p:spPr bwMode="auto">
          <a:xfrm>
            <a:off x="228600" y="5715000"/>
            <a:ext cx="8686800" cy="914400"/>
          </a:xfrm>
          <a:prstGeom prst="rect">
            <a:avLst/>
          </a:prstGeom>
          <a:solidFill>
            <a:srgbClr val="FDC82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1029" name="Picture 6" descr="irc_logo_rgb"/>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229600" y="5715000"/>
            <a:ext cx="685800" cy="91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 Box 8"/>
          <p:cNvSpPr txBox="1">
            <a:spLocks noChangeArrowheads="1"/>
          </p:cNvSpPr>
          <p:nvPr userDrawn="1"/>
        </p:nvSpPr>
        <p:spPr bwMode="auto">
          <a:xfrm>
            <a:off x="457200" y="5867400"/>
            <a:ext cx="762000" cy="153988"/>
          </a:xfrm>
          <a:prstGeom prst="rect">
            <a:avLst/>
          </a:prstGeom>
          <a:noFill/>
          <a:ln w="9525">
            <a:noFill/>
            <a:miter lim="800000"/>
            <a:headEnd/>
            <a:tailEnd/>
          </a:ln>
        </p:spPr>
        <p:txBody>
          <a:bodyPr lIns="0" tIns="0" rIns="0" bIns="0">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defRPr/>
            </a:pPr>
            <a:fld id="{23FF8BAC-B84C-AC4B-B741-0B05BE7C6F50}" type="slidenum">
              <a:rPr lang="en-US" sz="1000" b="1" smtClean="0">
                <a:cs typeface="Arial" charset="0"/>
              </a:rPr>
              <a:pPr>
                <a:spcBef>
                  <a:spcPct val="50000"/>
                </a:spcBef>
                <a:defRPr/>
              </a:pPr>
              <a:t>‹#›</a:t>
            </a:fld>
            <a:endParaRPr lang="en-US" sz="1000" b="1">
              <a:cs typeface="Arial" charset="0"/>
            </a:endParaRPr>
          </a:p>
        </p:txBody>
      </p:sp>
      <p:sp>
        <p:nvSpPr>
          <p:cNvPr id="2055" name="Text Box 8"/>
          <p:cNvSpPr txBox="1">
            <a:spLocks noChangeArrowheads="1"/>
          </p:cNvSpPr>
          <p:nvPr userDrawn="1"/>
        </p:nvSpPr>
        <p:spPr bwMode="auto">
          <a:xfrm>
            <a:off x="457200" y="6400800"/>
            <a:ext cx="2971800" cy="153988"/>
          </a:xfrm>
          <a:prstGeom prst="rect">
            <a:avLst/>
          </a:prstGeom>
          <a:noFill/>
          <a:ln>
            <a:noFill/>
          </a:ln>
          <a:extLst/>
        </p:spPr>
        <p:txBody>
          <a:bodyPr lIns="0" tIns="0" rIns="0" bIns="0" anchor="b">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a:spcBef>
                <a:spcPct val="50000"/>
              </a:spcBef>
              <a:defRPr/>
            </a:pPr>
            <a:r>
              <a:rPr lang="en-US" sz="1000" b="1">
                <a:cs typeface="Arial" charset="0"/>
              </a:rPr>
              <a:t>From Harm to Home </a:t>
            </a:r>
            <a:r>
              <a:rPr lang="en-US" sz="1000">
                <a:cs typeface="Arial" charset="0"/>
              </a:rPr>
              <a:t>|</a:t>
            </a:r>
            <a:r>
              <a:rPr lang="en-US" sz="1000" b="1">
                <a:cs typeface="Arial" charset="0"/>
              </a:rPr>
              <a:t> Rescue.org</a:t>
            </a:r>
            <a:endParaRPr lang="en-US" sz="1000">
              <a:cs typeface="Arial" charset="0"/>
            </a:endParaRPr>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Lst>
  <p:txStyles>
    <p:title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defRPr sz="28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9999">
            <a:alpha val="48000"/>
          </a:srgbClr>
        </a:solidFill>
        <a:effectLst/>
      </p:bgPr>
    </p:bg>
    <p:spTree>
      <p:nvGrpSpPr>
        <p:cNvPr id="1" name=""/>
        <p:cNvGrpSpPr/>
        <p:nvPr/>
      </p:nvGrpSpPr>
      <p:grpSpPr>
        <a:xfrm>
          <a:off x="0" y="0"/>
          <a:ext cx="0" cy="0"/>
          <a:chOff x="0" y="0"/>
          <a:chExt cx="0" cy="0"/>
        </a:xfrm>
      </p:grpSpPr>
      <p:sp>
        <p:nvSpPr>
          <p:cNvPr id="4098" name="Rectangle 3"/>
          <p:cNvSpPr>
            <a:spLocks noChangeArrowheads="1"/>
          </p:cNvSpPr>
          <p:nvPr userDrawn="1"/>
        </p:nvSpPr>
        <p:spPr bwMode="auto">
          <a:xfrm>
            <a:off x="228600" y="228600"/>
            <a:ext cx="8686800" cy="6400800"/>
          </a:xfrm>
          <a:prstGeom prst="rect">
            <a:avLst/>
          </a:prstGeom>
          <a:solidFill>
            <a:srgbClr val="FDC82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4099" name="Picture 4" descr="irc_logo_rgb"/>
          <p:cNvPicPr>
            <a:picLocks noChangeAspect="1" noChangeArrowheads="1"/>
          </p:cNvPicPr>
          <p:nvPr userDrawn="1"/>
        </p:nvPicPr>
        <p:blipFill>
          <a:blip r:embed="rId3">
            <a:extLst>
              <a:ext uri="{28A0092B-C50C-407E-A947-70E740481C1C}">
                <a14:useLocalDpi xmlns:a14="http://schemas.microsoft.com/office/drawing/2010/main" val="0"/>
              </a:ext>
            </a:extLst>
          </a:blip>
          <a:srcRect l="331" t="249" r="331" b="249"/>
          <a:stretch>
            <a:fillRect/>
          </a:stretch>
        </p:blipFill>
        <p:spPr bwMode="auto">
          <a:xfrm>
            <a:off x="228600" y="228600"/>
            <a:ext cx="1944688" cy="2590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Rectangle 3"/>
          <p:cNvSpPr>
            <a:spLocks noGrp="1" noChangeArrowheads="1"/>
          </p:cNvSpPr>
          <p:nvPr>
            <p:ph type="title"/>
          </p:nvPr>
        </p:nvSpPr>
        <p:spPr bwMode="auto">
          <a:xfrm>
            <a:off x="457200" y="4114800"/>
            <a:ext cx="8305800" cy="1524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3077" name="Text Box 8"/>
          <p:cNvSpPr txBox="1">
            <a:spLocks noChangeArrowheads="1"/>
          </p:cNvSpPr>
          <p:nvPr userDrawn="1"/>
        </p:nvSpPr>
        <p:spPr bwMode="auto">
          <a:xfrm>
            <a:off x="457200" y="6400800"/>
            <a:ext cx="2971800" cy="153988"/>
          </a:xfrm>
          <a:prstGeom prst="rect">
            <a:avLst/>
          </a:prstGeom>
          <a:noFill/>
          <a:ln>
            <a:noFill/>
          </a:ln>
          <a:extLst/>
        </p:spPr>
        <p:txBody>
          <a:bodyPr lIns="0" tIns="0" rIns="0" bIns="0" anchor="b">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a:spcBef>
                <a:spcPct val="50000"/>
              </a:spcBef>
              <a:defRPr/>
            </a:pPr>
            <a:r>
              <a:rPr lang="en-US" sz="1000" b="1">
                <a:cs typeface="Arial" charset="0"/>
              </a:rPr>
              <a:t>From Harm to Home </a:t>
            </a:r>
            <a:r>
              <a:rPr lang="en-US" sz="1000">
                <a:cs typeface="Arial" charset="0"/>
              </a:rPr>
              <a:t>|</a:t>
            </a:r>
            <a:r>
              <a:rPr lang="en-US" sz="1000" b="1">
                <a:cs typeface="Arial" charset="0"/>
              </a:rPr>
              <a:t> Rescue.org</a:t>
            </a:r>
            <a:endParaRPr lang="en-US" sz="1000">
              <a:cs typeface="Arial" charset="0"/>
            </a:endParaRPr>
          </a:p>
        </p:txBody>
      </p:sp>
    </p:spTree>
  </p:cSld>
  <p:clrMap bg1="lt1" tx1="dk1" bg2="lt2" tx2="dk2" accent1="accent1" accent2="accent2" accent3="accent3" accent4="accent4" accent5="accent5" accent6="accent6" hlink="hlink" folHlink="folHlink"/>
  <p:sldLayoutIdLst>
    <p:sldLayoutId id="2147483890" r:id="rId1"/>
  </p:sldLayoutIdLst>
  <p:txStyles>
    <p:titleStyle>
      <a:lvl1pPr algn="l" rtl="0" eaLnBrk="0" fontAlgn="base" hangingPunct="0">
        <a:spcBef>
          <a:spcPct val="0"/>
        </a:spcBef>
        <a:spcAft>
          <a:spcPct val="0"/>
        </a:spcAft>
        <a:defRPr sz="3600" b="1" spc="-100">
          <a:solidFill>
            <a:schemeClr val="tx1"/>
          </a:solidFill>
          <a:latin typeface="+mj-lt"/>
          <a:ea typeface="MS PGothic" pitchFamily="34" charset="-128"/>
          <a:cs typeface="MS PGothic" charset="0"/>
        </a:defRPr>
      </a:lvl1pPr>
      <a:lvl2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2pPr>
      <a:lvl3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3pPr>
      <a:lvl4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4pPr>
      <a:lvl5pPr algn="l" rtl="0" eaLnBrk="0" fontAlgn="base" hangingPunct="0">
        <a:spcBef>
          <a:spcPct val="0"/>
        </a:spcBef>
        <a:spcAft>
          <a:spcPct val="0"/>
        </a:spcAft>
        <a:defRPr sz="3600" b="1">
          <a:solidFill>
            <a:schemeClr val="tx1"/>
          </a:solidFill>
          <a:latin typeface="Arial" pitchFamily="-107" charset="0"/>
          <a:ea typeface="MS PGothic" pitchFamily="34" charset="-128"/>
          <a:cs typeface="MS PGothic" charset="0"/>
        </a:defRPr>
      </a:lvl5pPr>
      <a:lvl6pPr marL="4572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rgbClr val="FDC82F"/>
          </a:solidFill>
          <a:latin typeface="Akzidenz Grotesk BE Super" pitchFamily="-110" charset="0"/>
          <a:ea typeface="ヒラギノ角ゴ Pro W3" pitchFamily="-110" charset="-128"/>
          <a:cs typeface="ヒラギノ角ゴ Pro W3" pitchFamily="-110" charset="-128"/>
        </a:defRPr>
      </a:lvl9pPr>
    </p:titleStyle>
    <p:bodyStyle>
      <a:lvl1pPr marL="342900" indent="-342900" algn="l" rtl="0" eaLnBrk="0" fontAlgn="base" hangingPunct="0">
        <a:spcBef>
          <a:spcPct val="20000"/>
        </a:spcBef>
        <a:spcAft>
          <a:spcPct val="0"/>
        </a:spcAft>
        <a:defRPr sz="3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Times" charset="0"/>
        <a:buChar char="•"/>
        <a:defRPr sz="28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Times" charset="0"/>
        <a:buChar char="•"/>
        <a:defRPr sz="20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hyperlink" Target="https://vimeo.com/user67899622/channels/moderated/sort:datefollow" TargetMode="Externa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Z5SdRIq238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youtube.com/watch?v=jY30dgXT39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81000" y="1447800"/>
            <a:ext cx="8305800" cy="1524000"/>
          </a:xfrm>
        </p:spPr>
        <p:txBody>
          <a:bodyPr/>
          <a:lstStyle/>
          <a:p>
            <a:pPr>
              <a:defRPr/>
            </a:pPr>
            <a:br>
              <a:rPr lang="en-US" sz="3200" dirty="0">
                <a:latin typeface="Arial" charset="0"/>
                <a:ea typeface="MS PGothic" charset="0"/>
              </a:rPr>
            </a:br>
            <a:r>
              <a:rPr lang="en-US" sz="4000" dirty="0">
                <a:latin typeface="Arial" charset="0"/>
                <a:ea typeface="MS PGothic" charset="0"/>
              </a:rPr>
              <a:t>Safe Healing and Learning Spaces</a:t>
            </a:r>
            <a:br>
              <a:rPr lang="en-US" sz="2800" dirty="0">
                <a:latin typeface="Arial" charset="0"/>
                <a:ea typeface="MS PGothic" charset="0"/>
              </a:rPr>
            </a:br>
            <a:r>
              <a:rPr lang="en-US" dirty="0">
                <a:latin typeface="Arial" charset="0"/>
                <a:ea typeface="MS PGothic" charset="0"/>
              </a:rPr>
              <a:t>Parenting Skills Facilitator Training </a:t>
            </a:r>
            <a:br>
              <a:rPr lang="en-US" dirty="0">
                <a:latin typeface="Arial" charset="0"/>
                <a:ea typeface="MS PGothic" charset="0"/>
              </a:rPr>
            </a:br>
            <a:r>
              <a:rPr lang="en-US" sz="2000" dirty="0">
                <a:solidFill>
                  <a:srgbClr val="000000"/>
                </a:solidFill>
                <a:ea typeface="MS PGothic" charset="0"/>
              </a:rPr>
              <a:t>(3 curricula combined)</a:t>
            </a:r>
            <a:br>
              <a:rPr lang="en-US" sz="2800" dirty="0">
                <a:solidFill>
                  <a:srgbClr val="000000"/>
                </a:solidFill>
                <a:ea typeface="MS PGothic" charset="0"/>
              </a:rPr>
            </a:br>
            <a:br>
              <a:rPr lang="en-US" sz="2800" dirty="0">
                <a:latin typeface="Arial" charset="0"/>
                <a:ea typeface="MS PGothic" charset="0"/>
              </a:rPr>
            </a:br>
            <a:r>
              <a:rPr lang="en-US" sz="2800" dirty="0">
                <a:latin typeface="Arial" charset="0"/>
                <a:ea typeface="MS PGothic" charset="0"/>
              </a:rPr>
              <a:t>Day 5 </a:t>
            </a:r>
            <a:br>
              <a:rPr lang="en-US" sz="3200" dirty="0">
                <a:latin typeface="Arial" charset="0"/>
                <a:ea typeface="MS PGothic" charset="0"/>
              </a:rPr>
            </a:br>
            <a:br>
              <a:rPr lang="en-US" sz="3200" dirty="0">
                <a:latin typeface="Arial" charset="0"/>
                <a:ea typeface="MS PGothic" charset="0"/>
              </a:rPr>
            </a:br>
            <a:endParaRPr lang="en-US" sz="3400" dirty="0">
              <a:latin typeface="Arial" charset="0"/>
              <a:ea typeface="MS PGothic" charset="0"/>
            </a:endParaRPr>
          </a:p>
        </p:txBody>
      </p:sp>
      <p:pic>
        <p:nvPicPr>
          <p:cNvPr id="3" name="Picture 2" descr="Sha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285" y="5410200"/>
            <a:ext cx="2282639" cy="11695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819400" y="5410199"/>
            <a:ext cx="5991225" cy="1169551"/>
          </a:xfrm>
          <a:prstGeom prst="rect">
            <a:avLst/>
          </a:prstGeom>
        </p:spPr>
        <p:txBody>
          <a:bodyPr wrap="square">
            <a:spAutoFit/>
          </a:bodyPr>
          <a:lstStyle/>
          <a:p>
            <a:r>
              <a:rPr lang="en-US" sz="1400" b="1" dirty="0">
                <a:solidFill>
                  <a:srgbClr val="000000"/>
                </a:solidFill>
                <a:latin typeface="Arial" panose="020B0604020202020204" pitchFamily="34" charset="0"/>
              </a:rPr>
              <a:t>Disclaimer</a:t>
            </a:r>
            <a:r>
              <a:rPr lang="en-US" sz="1400" dirty="0">
                <a:solidFill>
                  <a:srgbClr val="000000"/>
                </a:solidFill>
                <a:latin typeface="Arial" panose="020B0604020202020204" pitchFamily="34" charset="0"/>
              </a:rPr>
              <a:t>  </a:t>
            </a:r>
            <a:endParaRPr lang="en-US" sz="1400" dirty="0">
              <a:solidFill>
                <a:srgbClr val="000000"/>
              </a:solidFill>
              <a:latin typeface="Segoe UI" panose="020B0502040204020203" pitchFamily="34" charset="0"/>
            </a:endParaRPr>
          </a:p>
          <a:p>
            <a:r>
              <a:rPr lang="en-US" sz="1400" i="1" dirty="0">
                <a:solidFill>
                  <a:srgbClr val="000000"/>
                </a:solidFill>
                <a:latin typeface="Arial" panose="020B0604020202020204" pitchFamily="34" charset="0"/>
              </a:rPr>
              <a:t>The content and conclusions in the Safe Healing and Learning Spaces Toolkit are those of the authors and do not necessarily reflect the views of United States Agency for International Development or the United States Government.</a:t>
            </a:r>
            <a:endParaRPr lang="en-US" sz="1400" dirty="0">
              <a:solidFill>
                <a:srgbClr val="000000"/>
              </a:solidFill>
              <a:latin typeface="Segoe UI" panose="020B0502040204020203"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05800" cy="1219200"/>
          </a:xfrm>
        </p:spPr>
        <p:txBody>
          <a:bodyPr/>
          <a:lstStyle/>
          <a:p>
            <a:r>
              <a:rPr lang="en-US" b="1" u="sng" dirty="0"/>
              <a:t>Ways to manage menstruation</a:t>
            </a:r>
          </a:p>
        </p:txBody>
      </p:sp>
      <p:sp>
        <p:nvSpPr>
          <p:cNvPr id="3" name="TextBox 2"/>
          <p:cNvSpPr txBox="1"/>
          <p:nvPr/>
        </p:nvSpPr>
        <p:spPr>
          <a:xfrm>
            <a:off x="685800" y="2514600"/>
            <a:ext cx="7848600" cy="954107"/>
          </a:xfrm>
          <a:prstGeom prst="rect">
            <a:avLst/>
          </a:prstGeom>
          <a:noFill/>
        </p:spPr>
        <p:txBody>
          <a:bodyPr wrap="square" rtlCol="0">
            <a:spAutoFit/>
          </a:bodyPr>
          <a:lstStyle/>
          <a:p>
            <a:pPr algn="ctr"/>
            <a:r>
              <a:rPr lang="en-US" sz="2800" b="1" i="1" dirty="0"/>
              <a:t>What are the locally accepted ways for women and girls to manage menstruation?</a:t>
            </a:r>
            <a:endParaRPr lang="en-US" sz="2800" b="1" dirty="0"/>
          </a:p>
        </p:txBody>
      </p:sp>
    </p:spTree>
    <p:extLst>
      <p:ext uri="{BB962C8B-B14F-4D97-AF65-F5344CB8AC3E}">
        <p14:creationId xmlns:p14="http://schemas.microsoft.com/office/powerpoint/2010/main" val="1275371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05800" cy="1219200"/>
          </a:xfrm>
        </p:spPr>
        <p:txBody>
          <a:bodyPr/>
          <a:lstStyle/>
          <a:p>
            <a:r>
              <a:rPr lang="en-US" b="1" u="sng" dirty="0"/>
              <a:t>What boys and girls need to know</a:t>
            </a:r>
            <a:br>
              <a:rPr lang="en-US" u="sng" dirty="0"/>
            </a:br>
            <a:endParaRPr lang="en-US" u="sng" dirty="0"/>
          </a:p>
        </p:txBody>
      </p:sp>
      <p:sp>
        <p:nvSpPr>
          <p:cNvPr id="3" name="Content Placeholder 2"/>
          <p:cNvSpPr>
            <a:spLocks noGrp="1"/>
          </p:cNvSpPr>
          <p:nvPr>
            <p:ph idx="1"/>
          </p:nvPr>
        </p:nvSpPr>
        <p:spPr>
          <a:xfrm>
            <a:off x="422031" y="1447800"/>
            <a:ext cx="8305800" cy="3429000"/>
          </a:xfrm>
        </p:spPr>
        <p:txBody>
          <a:bodyPr/>
          <a:lstStyle/>
          <a:p>
            <a:pPr lvl="0"/>
            <a:endParaRPr lang="en-US" sz="2000" dirty="0"/>
          </a:p>
          <a:p>
            <a:pPr lvl="1"/>
            <a:r>
              <a:rPr lang="en-US" sz="2000" dirty="0"/>
              <a:t>The physical and emotional changes of puberty</a:t>
            </a:r>
          </a:p>
          <a:p>
            <a:pPr marL="457200" lvl="1" indent="0">
              <a:buNone/>
            </a:pPr>
            <a:endParaRPr lang="en-US" sz="2000" dirty="0"/>
          </a:p>
          <a:p>
            <a:pPr lvl="1"/>
            <a:r>
              <a:rPr lang="en-US" sz="2000" dirty="0"/>
              <a:t>The impact of hormones</a:t>
            </a:r>
          </a:p>
          <a:p>
            <a:pPr marL="457200" lvl="1" indent="0">
              <a:buNone/>
            </a:pPr>
            <a:endParaRPr lang="en-US" sz="2000" dirty="0"/>
          </a:p>
          <a:p>
            <a:pPr lvl="1"/>
            <a:r>
              <a:rPr lang="en-US" sz="2000" dirty="0"/>
              <a:t>The process of menstruation</a:t>
            </a:r>
          </a:p>
          <a:p>
            <a:pPr marL="457200" lvl="1" indent="0">
              <a:buNone/>
            </a:pPr>
            <a:endParaRPr lang="en-US" sz="2000" dirty="0"/>
          </a:p>
          <a:p>
            <a:pPr lvl="1"/>
            <a:r>
              <a:rPr lang="en-US" sz="2000" dirty="0"/>
              <a:t>Managing menstruation with the right tools</a:t>
            </a:r>
          </a:p>
          <a:p>
            <a:pPr marL="457200" lvl="1" indent="0">
              <a:buNone/>
            </a:pPr>
            <a:endParaRPr lang="en-US" sz="2000" dirty="0"/>
          </a:p>
          <a:p>
            <a:pPr lvl="1"/>
            <a:r>
              <a:rPr lang="en-US" sz="2000" dirty="0"/>
              <a:t>How female and male bodies work</a:t>
            </a:r>
          </a:p>
          <a:p>
            <a:pPr marL="457200" lvl="1" indent="0">
              <a:buNone/>
            </a:pPr>
            <a:endParaRPr lang="en-US" sz="2000" dirty="0"/>
          </a:p>
          <a:p>
            <a:pPr lvl="1"/>
            <a:r>
              <a:rPr lang="en-US" sz="2000" dirty="0"/>
              <a:t>How sexual reproduction works</a:t>
            </a:r>
          </a:p>
          <a:p>
            <a:endParaRPr lang="en-US" dirty="0"/>
          </a:p>
        </p:txBody>
      </p:sp>
    </p:spTree>
    <p:extLst>
      <p:ext uri="{BB962C8B-B14F-4D97-AF65-F5344CB8AC3E}">
        <p14:creationId xmlns:p14="http://schemas.microsoft.com/office/powerpoint/2010/main" val="1995943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69900" y="381000"/>
            <a:ext cx="7454900" cy="1219200"/>
          </a:xfrm>
        </p:spPr>
        <p:txBody>
          <a:bodyPr/>
          <a:lstStyle/>
          <a:p>
            <a:r>
              <a:rPr lang="en-US" b="1" u="sng" dirty="0"/>
              <a:t>Questions adolescents are likely to ask</a:t>
            </a:r>
            <a:br>
              <a:rPr lang="en-US" dirty="0"/>
            </a:br>
            <a:r>
              <a:rPr lang="en-US" dirty="0"/>
              <a:t>		</a:t>
            </a:r>
          </a:p>
        </p:txBody>
      </p:sp>
      <p:sp>
        <p:nvSpPr>
          <p:cNvPr id="6" name="Content Placeholder 5"/>
          <p:cNvSpPr>
            <a:spLocks noGrp="1"/>
          </p:cNvSpPr>
          <p:nvPr>
            <p:ph idx="1"/>
          </p:nvPr>
        </p:nvSpPr>
        <p:spPr>
          <a:xfrm>
            <a:off x="469900" y="1447800"/>
            <a:ext cx="8305800" cy="4343400"/>
          </a:xfrm>
        </p:spPr>
        <p:txBody>
          <a:bodyPr/>
          <a:lstStyle/>
          <a:p>
            <a:endParaRPr lang="en-US" dirty="0"/>
          </a:p>
          <a:p>
            <a:pPr marL="457200" lvl="0" indent="-457200">
              <a:buFont typeface="Arial" panose="020B0604020202020204" pitchFamily="34" charset="0"/>
              <a:buChar char="•"/>
            </a:pPr>
            <a:r>
              <a:rPr lang="en-US" dirty="0"/>
              <a:t>What puberty is and what changes should we expect?</a:t>
            </a:r>
          </a:p>
          <a:p>
            <a:pPr marL="457200" indent="-457200">
              <a:buFont typeface="Arial" panose="020B0604020202020204" pitchFamily="34" charset="0"/>
              <a:buChar char="•"/>
            </a:pPr>
            <a:r>
              <a:rPr lang="en-US" dirty="0"/>
              <a:t>How should we care for our bodies?</a:t>
            </a:r>
          </a:p>
          <a:p>
            <a:pPr marL="457200" lvl="0" indent="-457200">
              <a:buFont typeface="Arial" panose="020B0604020202020204" pitchFamily="34" charset="0"/>
              <a:buChar char="•"/>
            </a:pPr>
            <a:r>
              <a:rPr lang="en-US" dirty="0"/>
              <a:t>How should we make wise and healthy decisions regarding our bodies? </a:t>
            </a:r>
          </a:p>
          <a:p>
            <a:pPr marL="457200" indent="-457200">
              <a:buFont typeface="Arial" panose="020B0604020202020204" pitchFamily="34" charset="0"/>
              <a:buChar char="•"/>
            </a:pPr>
            <a:r>
              <a:rPr lang="en-US" dirty="0"/>
              <a:t>How do we understand sexual feelings and attraction?</a:t>
            </a:r>
          </a:p>
        </p:txBody>
      </p:sp>
    </p:spTree>
    <p:extLst>
      <p:ext uri="{BB962C8B-B14F-4D97-AF65-F5344CB8AC3E}">
        <p14:creationId xmlns:p14="http://schemas.microsoft.com/office/powerpoint/2010/main" val="37980640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The ABC method of protection </a:t>
            </a:r>
          </a:p>
        </p:txBody>
      </p:sp>
      <p:sp>
        <p:nvSpPr>
          <p:cNvPr id="3" name="Content Placeholder 2"/>
          <p:cNvSpPr>
            <a:spLocks noGrp="1"/>
          </p:cNvSpPr>
          <p:nvPr>
            <p:ph idx="1"/>
          </p:nvPr>
        </p:nvSpPr>
        <p:spPr/>
        <p:txBody>
          <a:bodyPr/>
          <a:lstStyle/>
          <a:p>
            <a:pPr lvl="0"/>
            <a:r>
              <a:rPr lang="en-US" b="1" dirty="0"/>
              <a:t>A </a:t>
            </a:r>
            <a:r>
              <a:rPr lang="en-US" dirty="0"/>
              <a:t>stands for </a:t>
            </a:r>
            <a:r>
              <a:rPr lang="en-US" b="1" dirty="0"/>
              <a:t>Abstinence </a:t>
            </a:r>
          </a:p>
          <a:p>
            <a:pPr lvl="0"/>
            <a:endParaRPr lang="en-US" dirty="0"/>
          </a:p>
          <a:p>
            <a:pPr lvl="0"/>
            <a:r>
              <a:rPr lang="en-US" b="1" dirty="0"/>
              <a:t>B </a:t>
            </a:r>
            <a:r>
              <a:rPr lang="en-US" dirty="0"/>
              <a:t>stands for </a:t>
            </a:r>
            <a:r>
              <a:rPr lang="en-US" b="1" dirty="0"/>
              <a:t>Be monogamous</a:t>
            </a:r>
          </a:p>
          <a:p>
            <a:pPr lvl="0"/>
            <a:endParaRPr lang="en-US" dirty="0"/>
          </a:p>
          <a:p>
            <a:r>
              <a:rPr lang="en-US" b="1" dirty="0"/>
              <a:t>C </a:t>
            </a:r>
            <a:r>
              <a:rPr lang="en-US" dirty="0"/>
              <a:t>stands for </a:t>
            </a:r>
            <a:r>
              <a:rPr lang="en-US" b="1" dirty="0"/>
              <a:t>Condom</a:t>
            </a:r>
            <a:endParaRPr lang="en-US" dirty="0"/>
          </a:p>
          <a:p>
            <a:endParaRPr lang="en-US" dirty="0"/>
          </a:p>
        </p:txBody>
      </p:sp>
    </p:spTree>
    <p:extLst>
      <p:ext uri="{BB962C8B-B14F-4D97-AF65-F5344CB8AC3E}">
        <p14:creationId xmlns:p14="http://schemas.microsoft.com/office/powerpoint/2010/main" val="3311334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05800" cy="1219200"/>
          </a:xfrm>
        </p:spPr>
        <p:txBody>
          <a:bodyPr/>
          <a:lstStyle/>
          <a:p>
            <a:r>
              <a:rPr lang="en-US" b="1" u="sng" dirty="0"/>
              <a:t>Energizer: Coconut</a:t>
            </a:r>
          </a:p>
        </p:txBody>
      </p:sp>
      <p:pic>
        <p:nvPicPr>
          <p:cNvPr id="2050" name="Picture 2" descr="https://pixabay.com/static/uploads/photo/2014/12/21/23/39/coconuts-575780_960_72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5050" y="1447800"/>
            <a:ext cx="4457700" cy="4114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40887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219200"/>
          </a:xfrm>
        </p:spPr>
        <p:txBody>
          <a:bodyPr/>
          <a:lstStyle/>
          <a:p>
            <a:r>
              <a:rPr lang="en-US" b="1" u="sng" dirty="0"/>
              <a:t>Early or forced marriage</a:t>
            </a:r>
          </a:p>
        </p:txBody>
      </p:sp>
      <p:sp>
        <p:nvSpPr>
          <p:cNvPr id="3" name="Content Placeholder 2"/>
          <p:cNvSpPr>
            <a:spLocks noGrp="1"/>
          </p:cNvSpPr>
          <p:nvPr>
            <p:ph idx="1"/>
          </p:nvPr>
        </p:nvSpPr>
        <p:spPr>
          <a:xfrm>
            <a:off x="457200" y="1676400"/>
            <a:ext cx="8305800" cy="3429000"/>
          </a:xfrm>
        </p:spPr>
        <p:txBody>
          <a:bodyPr/>
          <a:lstStyle/>
          <a:p>
            <a:pPr marL="457200" lvl="0" indent="-457200">
              <a:buFont typeface="Arial" charset="0"/>
              <a:buChar char="•"/>
            </a:pPr>
            <a:r>
              <a:rPr lang="en-US" dirty="0"/>
              <a:t>Why do people marry? </a:t>
            </a:r>
          </a:p>
          <a:p>
            <a:pPr marL="457200" lvl="0" indent="-457200">
              <a:buFont typeface="Arial" charset="0"/>
              <a:buChar char="•"/>
            </a:pPr>
            <a:r>
              <a:rPr lang="en-US" dirty="0"/>
              <a:t>At what age do you think people can start thinking about marriage?</a:t>
            </a:r>
          </a:p>
          <a:p>
            <a:pPr marL="457200" lvl="0" indent="-457200">
              <a:buFont typeface="Arial" charset="0"/>
              <a:buChar char="•"/>
            </a:pPr>
            <a:r>
              <a:rPr lang="en-US" dirty="0"/>
              <a:t>What skills or context is necessary for a long-lasting marriage? </a:t>
            </a:r>
          </a:p>
          <a:p>
            <a:endParaRPr lang="en-US" dirty="0"/>
          </a:p>
        </p:txBody>
      </p:sp>
    </p:spTree>
    <p:extLst>
      <p:ext uri="{BB962C8B-B14F-4D97-AF65-F5344CB8AC3E}">
        <p14:creationId xmlns:p14="http://schemas.microsoft.com/office/powerpoint/2010/main" val="2274725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1"/>
          <p:cNvSpPr>
            <a:spLocks noGrp="1" noChangeArrowheads="1"/>
          </p:cNvSpPr>
          <p:nvPr>
            <p:ph sz="half" idx="1"/>
          </p:nvPr>
        </p:nvSpPr>
        <p:spPr bwMode="auto">
          <a:xfrm>
            <a:off x="533400" y="2016444"/>
            <a:ext cx="7924800" cy="35394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571500" marR="0" lvl="0" indent="-571500" algn="l" defTabSz="914400" rtl="0" eaLnBrk="0" fontAlgn="base" latinLnBrk="0" hangingPunct="0">
              <a:lnSpc>
                <a:spcPct val="100000"/>
              </a:lnSpc>
              <a:spcBef>
                <a:spcPct val="0"/>
              </a:spcBef>
              <a:spcAft>
                <a:spcPct val="0"/>
              </a:spcAft>
              <a:buClrTx/>
              <a:buSzTx/>
              <a:buFont typeface="Arial" charset="0"/>
              <a:buChar char="•"/>
              <a:tabLst/>
            </a:pPr>
            <a:r>
              <a:rPr kumimoji="0" lang="en-US" altLang="en-US" b="0" i="0" u="none" strike="noStrike" cap="none" normalizeH="0" baseline="0" dirty="0">
                <a:ln>
                  <a:noFill/>
                </a:ln>
                <a:solidFill>
                  <a:schemeClr val="tx1"/>
                </a:solidFill>
                <a:effectLst/>
                <a:latin typeface="Arial" charset="0"/>
              </a:rPr>
              <a:t>Ability and maturity to collaborate with your spouse in decision-making for the family.</a:t>
            </a:r>
          </a:p>
          <a:p>
            <a:pPr marR="0" lvl="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latin typeface="Arial" charset="0"/>
            </a:endParaRPr>
          </a:p>
          <a:p>
            <a:pPr marL="571500" marR="0" lvl="0" indent="-571500" algn="l" defTabSz="914400" rtl="0" eaLnBrk="0" fontAlgn="base" latinLnBrk="0" hangingPunct="0">
              <a:lnSpc>
                <a:spcPct val="100000"/>
              </a:lnSpc>
              <a:spcBef>
                <a:spcPct val="0"/>
              </a:spcBef>
              <a:spcAft>
                <a:spcPct val="0"/>
              </a:spcAft>
              <a:buClrTx/>
              <a:buSzTx/>
              <a:buFont typeface="Arial" charset="0"/>
              <a:buChar char="•"/>
              <a:tabLst/>
            </a:pPr>
            <a:r>
              <a:rPr kumimoji="0" lang="en-US" altLang="en-US" b="0" i="0" u="none" strike="noStrike" cap="none" normalizeH="0" baseline="0" dirty="0">
                <a:ln>
                  <a:noFill/>
                </a:ln>
                <a:solidFill>
                  <a:schemeClr val="tx1"/>
                </a:solidFill>
                <a:effectLst/>
                <a:latin typeface="Arial" charset="0"/>
              </a:rPr>
              <a:t>Being able to recognize when a marriage is dangerous or harmful to oneself.</a:t>
            </a:r>
          </a:p>
          <a:p>
            <a:pPr marR="0" lvl="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latin typeface="Arial" charset="0"/>
            </a:endParaRPr>
          </a:p>
          <a:p>
            <a:pPr marL="571500" marR="0" lvl="0" indent="-571500" algn="l" defTabSz="914400" rtl="0" eaLnBrk="0" fontAlgn="base" latinLnBrk="0" hangingPunct="0">
              <a:lnSpc>
                <a:spcPct val="100000"/>
              </a:lnSpc>
              <a:spcBef>
                <a:spcPct val="0"/>
              </a:spcBef>
              <a:spcAft>
                <a:spcPct val="0"/>
              </a:spcAft>
              <a:buClrTx/>
              <a:buSzTx/>
              <a:buFont typeface="Arial" charset="0"/>
              <a:buChar char="•"/>
              <a:tabLst/>
            </a:pPr>
            <a:r>
              <a:rPr kumimoji="0" lang="en-US" altLang="en-US" b="0" i="0" u="none" strike="noStrike" cap="none" normalizeH="0" baseline="0" dirty="0">
                <a:ln>
                  <a:noFill/>
                </a:ln>
                <a:solidFill>
                  <a:schemeClr val="tx1"/>
                </a:solidFill>
                <a:effectLst/>
                <a:latin typeface="Arial" charset="0"/>
              </a:rPr>
              <a:t>Stage of bodily development that is safe and ready for sexual intercourse and pregnancy. </a:t>
            </a:r>
          </a:p>
        </p:txBody>
      </p:sp>
      <p:sp>
        <p:nvSpPr>
          <p:cNvPr id="3" name="Title 1"/>
          <p:cNvSpPr>
            <a:spLocks noGrp="1"/>
          </p:cNvSpPr>
          <p:nvPr>
            <p:ph type="title"/>
          </p:nvPr>
        </p:nvSpPr>
        <p:spPr>
          <a:xfrm>
            <a:off x="457200" y="457200"/>
            <a:ext cx="8305800" cy="1219200"/>
          </a:xfrm>
        </p:spPr>
        <p:txBody>
          <a:bodyPr/>
          <a:lstStyle/>
          <a:p>
            <a:r>
              <a:rPr lang="en-US" b="1" u="sng" dirty="0"/>
              <a:t>Early or forced marriage</a:t>
            </a:r>
          </a:p>
        </p:txBody>
      </p:sp>
    </p:spTree>
    <p:extLst>
      <p:ext uri="{BB962C8B-B14F-4D97-AF65-F5344CB8AC3E}">
        <p14:creationId xmlns:p14="http://schemas.microsoft.com/office/powerpoint/2010/main" val="1935320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05800" cy="1219200"/>
          </a:xfrm>
        </p:spPr>
        <p:txBody>
          <a:bodyPr/>
          <a:lstStyle/>
          <a:p>
            <a:r>
              <a:rPr lang="en-US" b="1" u="sng" dirty="0"/>
              <a:t>‘Child’ marriage </a:t>
            </a:r>
          </a:p>
        </p:txBody>
      </p:sp>
      <p:sp>
        <p:nvSpPr>
          <p:cNvPr id="3" name="Content Placeholder 2"/>
          <p:cNvSpPr>
            <a:spLocks noGrp="1"/>
          </p:cNvSpPr>
          <p:nvPr>
            <p:ph idx="1"/>
          </p:nvPr>
        </p:nvSpPr>
        <p:spPr>
          <a:xfrm>
            <a:off x="457200" y="1283677"/>
            <a:ext cx="8305800" cy="2145323"/>
          </a:xfrm>
        </p:spPr>
        <p:txBody>
          <a:bodyPr/>
          <a:lstStyle/>
          <a:p>
            <a:endParaRPr lang="en-GB" b="1" dirty="0"/>
          </a:p>
          <a:p>
            <a:pPr marL="0" indent="0"/>
            <a:r>
              <a:rPr lang="en-GB" dirty="0"/>
              <a:t>‘Child marriage’ is defined as marriage that occurs before the age of 18. </a:t>
            </a:r>
          </a:p>
          <a:p>
            <a:r>
              <a:rPr lang="en-GB" i="1" dirty="0"/>
              <a:t>(Convention on the Rights of the Child)</a:t>
            </a:r>
          </a:p>
          <a:p>
            <a:endParaRPr lang="en-GB" i="1" dirty="0"/>
          </a:p>
          <a:p>
            <a:pPr marL="457200" indent="-457200">
              <a:buFont typeface="Arial" panose="020B0604020202020204" pitchFamily="34" charset="0"/>
              <a:buChar char="•"/>
            </a:pPr>
            <a:r>
              <a:rPr lang="en-US" sz="2300" dirty="0"/>
              <a:t>How do you feel about this statement?</a:t>
            </a:r>
          </a:p>
          <a:p>
            <a:pPr marL="457200" indent="-457200">
              <a:buFont typeface="Arial" panose="020B0604020202020204" pitchFamily="34" charset="0"/>
              <a:buChar char="•"/>
            </a:pPr>
            <a:r>
              <a:rPr lang="en-US" sz="2300" dirty="0"/>
              <a:t>What age do most women get married in this community?</a:t>
            </a:r>
          </a:p>
          <a:p>
            <a:pPr marL="457200" indent="-457200">
              <a:buFont typeface="Arial" panose="020B0604020202020204" pitchFamily="34" charset="0"/>
              <a:buChar char="•"/>
            </a:pPr>
            <a:r>
              <a:rPr lang="en-US" sz="2300" dirty="0"/>
              <a:t>If girls marry under the age of 18, why do they do so?</a:t>
            </a:r>
          </a:p>
          <a:p>
            <a:pPr marL="457200" indent="-457200">
              <a:buFont typeface="Arial" panose="020B0604020202020204" pitchFamily="34" charset="0"/>
              <a:buChar char="•"/>
            </a:pPr>
            <a:r>
              <a:rPr lang="en-US" sz="2300" dirty="0"/>
              <a:t>What could potentially be harmful to girls marrying under the age of 18? Under 15?</a:t>
            </a:r>
            <a:endParaRPr lang="en-GB" sz="2300" dirty="0"/>
          </a:p>
          <a:p>
            <a:endParaRPr lang="en-US" i="1" dirty="0"/>
          </a:p>
          <a:p>
            <a:endParaRPr lang="en-US" dirty="0"/>
          </a:p>
        </p:txBody>
      </p:sp>
      <p:cxnSp>
        <p:nvCxnSpPr>
          <p:cNvPr id="5" name="Straight Connector 4"/>
          <p:cNvCxnSpPr/>
          <p:nvPr/>
        </p:nvCxnSpPr>
        <p:spPr bwMode="auto">
          <a:xfrm>
            <a:off x="2590800" y="3429000"/>
            <a:ext cx="4572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14571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2600" y="533400"/>
            <a:ext cx="8305800" cy="1219200"/>
          </a:xfrm>
        </p:spPr>
        <p:txBody>
          <a:bodyPr/>
          <a:lstStyle/>
          <a:p>
            <a:r>
              <a:rPr lang="en-US" b="1" u="sng" dirty="0"/>
              <a:t>Group discussion</a:t>
            </a:r>
          </a:p>
        </p:txBody>
      </p:sp>
      <p:sp>
        <p:nvSpPr>
          <p:cNvPr id="3" name="Content Placeholder 2"/>
          <p:cNvSpPr>
            <a:spLocks noGrp="1"/>
          </p:cNvSpPr>
          <p:nvPr>
            <p:ph sz="half" idx="1"/>
          </p:nvPr>
        </p:nvSpPr>
        <p:spPr>
          <a:xfrm>
            <a:off x="482600" y="1600200"/>
            <a:ext cx="8153400" cy="3124200"/>
          </a:xfrm>
        </p:spPr>
        <p:txBody>
          <a:bodyPr/>
          <a:lstStyle/>
          <a:p>
            <a:pPr marL="457200" indent="-457200">
              <a:buFont typeface="Arial" charset="0"/>
              <a:buChar char="•"/>
            </a:pPr>
            <a:r>
              <a:rPr lang="en-US" dirty="0"/>
              <a:t>Which girl is in the best position to get married now?</a:t>
            </a:r>
          </a:p>
          <a:p>
            <a:pPr marL="457200" lvl="0" indent="-457200">
              <a:buFont typeface="Arial" charset="0"/>
              <a:buChar char="•"/>
            </a:pPr>
            <a:r>
              <a:rPr lang="en-US" dirty="0"/>
              <a:t>Which girl should wait?</a:t>
            </a:r>
          </a:p>
          <a:p>
            <a:pPr marL="457200" lvl="0" indent="-457200">
              <a:buFont typeface="Arial" charset="0"/>
              <a:buChar char="•"/>
            </a:pPr>
            <a:r>
              <a:rPr lang="en-US" dirty="0"/>
              <a:t>Who is making good decisions? </a:t>
            </a:r>
          </a:p>
          <a:p>
            <a:pPr marL="457200" lvl="0" indent="-457200">
              <a:buFont typeface="Arial" charset="0"/>
              <a:buChar char="•"/>
            </a:pPr>
            <a:r>
              <a:rPr lang="en-US" dirty="0"/>
              <a:t>Which girl needs help and support in avoiding a marriage decision that could be harmful?</a:t>
            </a:r>
          </a:p>
          <a:p>
            <a:pPr marL="457200" lvl="0" indent="-457200">
              <a:buFont typeface="Arial" charset="0"/>
              <a:buChar char="•"/>
            </a:pPr>
            <a:r>
              <a:rPr lang="en-US" dirty="0"/>
              <a:t>Why would the decision to marry now be harmful?</a:t>
            </a:r>
          </a:p>
          <a:p>
            <a:endParaRPr lang="en-US" dirty="0"/>
          </a:p>
        </p:txBody>
      </p:sp>
    </p:spTree>
    <p:extLst>
      <p:ext uri="{BB962C8B-B14F-4D97-AF65-F5344CB8AC3E}">
        <p14:creationId xmlns:p14="http://schemas.microsoft.com/office/powerpoint/2010/main" val="503934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0646" y="304800"/>
            <a:ext cx="8305800" cy="1219200"/>
          </a:xfrm>
        </p:spPr>
        <p:txBody>
          <a:bodyPr/>
          <a:lstStyle/>
          <a:p>
            <a:r>
              <a:rPr lang="en-US" b="1" u="sng" dirty="0"/>
              <a:t>Safety in the family and in the home </a:t>
            </a:r>
          </a:p>
        </p:txBody>
      </p:sp>
      <p:sp>
        <p:nvSpPr>
          <p:cNvPr id="3" name="Content Placeholder 2"/>
          <p:cNvSpPr>
            <a:spLocks noGrp="1"/>
          </p:cNvSpPr>
          <p:nvPr>
            <p:ph idx="1"/>
          </p:nvPr>
        </p:nvSpPr>
        <p:spPr>
          <a:xfrm>
            <a:off x="480646" y="1066800"/>
            <a:ext cx="8305800" cy="3429000"/>
          </a:xfrm>
        </p:spPr>
        <p:txBody>
          <a:bodyPr/>
          <a:lstStyle/>
          <a:p>
            <a:pPr>
              <a:buFont typeface="Arial" panose="020B0604020202020204" pitchFamily="34" charset="0"/>
              <a:buChar char="•"/>
            </a:pPr>
            <a:r>
              <a:rPr lang="en-US" sz="1800" dirty="0"/>
              <a:t>Families experiencing stress can often experience violence within their homes.</a:t>
            </a:r>
          </a:p>
          <a:p>
            <a:pPr marL="0" indent="0"/>
            <a:endParaRPr lang="en-US" sz="1800" dirty="0"/>
          </a:p>
          <a:p>
            <a:pPr>
              <a:buFont typeface="Arial" panose="020B0604020202020204" pitchFamily="34" charset="0"/>
              <a:buChar char="•"/>
            </a:pPr>
            <a:r>
              <a:rPr lang="en-US" sz="1800" dirty="0"/>
              <a:t>This can negatively affect the physical, emotional and psychological development of adolescents.</a:t>
            </a:r>
          </a:p>
          <a:p>
            <a:pPr marL="0" indent="0"/>
            <a:endParaRPr lang="en-US" sz="1800" dirty="0"/>
          </a:p>
          <a:p>
            <a:pPr>
              <a:buFont typeface="Arial" panose="020B0604020202020204" pitchFamily="34" charset="0"/>
              <a:buChar char="•"/>
            </a:pPr>
            <a:r>
              <a:rPr lang="en-US" sz="1800" dirty="0"/>
              <a:t>Even witnessing violence between adults, including parents, can traumatize children and demonstrate a negative example of how people should communicate and problem-solve.</a:t>
            </a:r>
          </a:p>
          <a:p>
            <a:pPr marL="0" indent="0"/>
            <a:endParaRPr lang="en-US" sz="1800" dirty="0"/>
          </a:p>
          <a:p>
            <a:pPr>
              <a:buFont typeface="Arial" panose="020B0604020202020204" pitchFamily="34" charset="0"/>
              <a:buChar char="•"/>
            </a:pPr>
            <a:r>
              <a:rPr lang="en-US" sz="1800" dirty="0"/>
              <a:t>Violence, neglect and abuse affect how children’s brains work and decrease the prospects for a healthy, happy adulthood.</a:t>
            </a:r>
          </a:p>
          <a:p>
            <a:pPr marL="0" indent="0"/>
            <a:endParaRPr lang="en-US" sz="1800" dirty="0"/>
          </a:p>
          <a:p>
            <a:pPr>
              <a:buFont typeface="Arial" panose="020B0604020202020204" pitchFamily="34" charset="0"/>
              <a:buChar char="•"/>
            </a:pPr>
            <a:r>
              <a:rPr lang="en-US" sz="1800" dirty="0"/>
              <a:t>Violence and abuse at home also increases the possibility that boys and girls will enter into abusive relationships, marriages, or may use violence themselves against their own children.</a:t>
            </a:r>
          </a:p>
          <a:p>
            <a:pPr marL="0" indent="0"/>
            <a:endParaRPr lang="en-US" sz="1800" dirty="0"/>
          </a:p>
          <a:p>
            <a:pPr>
              <a:buFont typeface="Arial" panose="020B0604020202020204" pitchFamily="34" charset="0"/>
              <a:buChar char="•"/>
            </a:pPr>
            <a:r>
              <a:rPr lang="en-US" sz="1800" dirty="0"/>
              <a:t>Parents can be powerful models for safe and healthy relationships.</a:t>
            </a:r>
          </a:p>
        </p:txBody>
      </p:sp>
    </p:spTree>
    <p:extLst>
      <p:ext uri="{BB962C8B-B14F-4D97-AF65-F5344CB8AC3E}">
        <p14:creationId xmlns:p14="http://schemas.microsoft.com/office/powerpoint/2010/main" val="2808310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Content Placeholder 2"/>
          <p:cNvSpPr>
            <a:spLocks noGrp="1"/>
          </p:cNvSpPr>
          <p:nvPr>
            <p:ph idx="4294967295"/>
          </p:nvPr>
        </p:nvSpPr>
        <p:spPr>
          <a:xfrm>
            <a:off x="339725" y="1862138"/>
            <a:ext cx="8804275" cy="4995862"/>
          </a:xfrm>
        </p:spPr>
        <p:txBody>
          <a:bodyPr/>
          <a:lstStyle/>
          <a:p>
            <a:r>
              <a:rPr lang="en-US" sz="1400" dirty="0">
                <a:latin typeface="Arial" charset="0"/>
                <a:ea typeface="MS PGothic" charset="0"/>
              </a:rPr>
              <a:t> </a:t>
            </a:r>
            <a:endParaRPr lang="en-US" sz="1600" dirty="0">
              <a:latin typeface="Arial" charset="0"/>
              <a:ea typeface="MS PGothic" charset="0"/>
            </a:endParaRPr>
          </a:p>
        </p:txBody>
      </p:sp>
      <p:sp>
        <p:nvSpPr>
          <p:cNvPr id="5" name="Rectangle 4"/>
          <p:cNvSpPr/>
          <p:nvPr/>
        </p:nvSpPr>
        <p:spPr>
          <a:xfrm>
            <a:off x="339725" y="231666"/>
            <a:ext cx="3518912" cy="646331"/>
          </a:xfrm>
          <a:prstGeom prst="rect">
            <a:avLst/>
          </a:prstGeom>
        </p:spPr>
        <p:txBody>
          <a:bodyPr wrap="none">
            <a:spAutoFit/>
          </a:bodyPr>
          <a:lstStyle/>
          <a:p>
            <a:r>
              <a:rPr lang="en-US" sz="3600" b="1" u="sng" kern="0" dirty="0">
                <a:solidFill>
                  <a:prstClr val="black"/>
                </a:solidFill>
                <a:latin typeface="Arial"/>
                <a:ea typeface="MS PGothic" pitchFamily="34" charset="-128"/>
                <a:cs typeface="Arial"/>
              </a:rPr>
              <a:t>Day 5 - Agenda</a:t>
            </a:r>
            <a:endParaRPr lang="en-US" dirty="0"/>
          </a:p>
        </p:txBody>
      </p:sp>
      <p:sp>
        <p:nvSpPr>
          <p:cNvPr id="4" name="Rectangle 3">
            <a:extLst>
              <a:ext uri="{FF2B5EF4-FFF2-40B4-BE49-F238E27FC236}">
                <a16:creationId xmlns:a16="http://schemas.microsoft.com/office/drawing/2014/main" id="{20E9A307-9015-7240-A2D9-2043F05B7FF6}"/>
              </a:ext>
            </a:extLst>
          </p:cNvPr>
          <p:cNvSpPr/>
          <p:nvPr/>
        </p:nvSpPr>
        <p:spPr>
          <a:xfrm>
            <a:off x="747215" y="2133600"/>
            <a:ext cx="7391400" cy="1446550"/>
          </a:xfrm>
          <a:prstGeom prst="rect">
            <a:avLst/>
          </a:prstGeom>
        </p:spPr>
        <p:txBody>
          <a:bodyPr wrap="square">
            <a:spAutoFit/>
          </a:bodyPr>
          <a:lstStyle/>
          <a:p>
            <a:pPr marL="342900" indent="-342900">
              <a:buFont typeface="Arial" panose="020B0604020202020204" pitchFamily="34" charset="0"/>
              <a:buChar char="•"/>
            </a:pPr>
            <a:r>
              <a:rPr lang="en-US" sz="2200" dirty="0">
                <a:latin typeface="+mn-lt"/>
                <a:ea typeface="MS PGothic" pitchFamily="34" charset="-128"/>
                <a:cs typeface="MS PGothic" charset="0"/>
              </a:rPr>
              <a:t>Supporting good decision making for adolescents</a:t>
            </a:r>
          </a:p>
          <a:p>
            <a:pPr marL="342900" indent="-342900">
              <a:buFont typeface="Arial" panose="020B0604020202020204" pitchFamily="34" charset="0"/>
              <a:buChar char="•"/>
            </a:pPr>
            <a:r>
              <a:rPr lang="en-US" sz="2200" dirty="0">
                <a:latin typeface="+mn-lt"/>
                <a:ea typeface="MS PGothic" pitchFamily="34" charset="-128"/>
                <a:cs typeface="MS PGothic" charset="0"/>
              </a:rPr>
              <a:t>Puberty, reproductive health and early marriage</a:t>
            </a:r>
          </a:p>
          <a:p>
            <a:pPr marL="342900" indent="-342900">
              <a:buFont typeface="Arial" panose="020B0604020202020204" pitchFamily="34" charset="0"/>
              <a:buChar char="•"/>
            </a:pPr>
            <a:r>
              <a:rPr lang="en-US" sz="2200" dirty="0">
                <a:latin typeface="+mn-lt"/>
                <a:ea typeface="MS PGothic" pitchFamily="34" charset="-128"/>
                <a:cs typeface="MS PGothic" charset="0"/>
              </a:rPr>
              <a:t>Healthy relationships</a:t>
            </a:r>
          </a:p>
          <a:p>
            <a:pPr marL="342900" indent="-342900">
              <a:buFont typeface="Arial" panose="020B0604020202020204" pitchFamily="34" charset="0"/>
              <a:buChar char="•"/>
            </a:pPr>
            <a:endParaRPr lang="en-US" sz="2200" dirty="0">
              <a:latin typeface="+mn-lt"/>
              <a:ea typeface="MS PGothic" pitchFamily="34" charset="-128"/>
              <a:cs typeface="MS PGothic" charset="0"/>
            </a:endParaRPr>
          </a:p>
        </p:txBody>
      </p:sp>
    </p:spTree>
    <p:extLst>
      <p:ext uri="{BB962C8B-B14F-4D97-AF65-F5344CB8AC3E}">
        <p14:creationId xmlns:p14="http://schemas.microsoft.com/office/powerpoint/2010/main" val="2888420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0646" y="2743200"/>
            <a:ext cx="8305800" cy="1219200"/>
          </a:xfrm>
        </p:spPr>
        <p:txBody>
          <a:bodyPr/>
          <a:lstStyle/>
          <a:p>
            <a:pPr algn="ctr"/>
            <a:r>
              <a:rPr lang="en-US" sz="3200" b="1" dirty="0"/>
              <a:t>What are important aspects of a healthy, safe relationship between a male and female or husband a wife? </a:t>
            </a:r>
            <a:br>
              <a:rPr lang="en-US" sz="3200" b="1" dirty="0"/>
            </a:br>
            <a:endParaRPr lang="en-US" sz="3200" b="1" dirty="0"/>
          </a:p>
        </p:txBody>
      </p:sp>
      <p:sp>
        <p:nvSpPr>
          <p:cNvPr id="4" name="Title 1"/>
          <p:cNvSpPr txBox="1">
            <a:spLocks/>
          </p:cNvSpPr>
          <p:nvPr/>
        </p:nvSpPr>
        <p:spPr bwMode="auto">
          <a:xfrm>
            <a:off x="480646" y="304800"/>
            <a:ext cx="8305800" cy="12192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Think and share</a:t>
            </a:r>
          </a:p>
        </p:txBody>
      </p:sp>
    </p:spTree>
    <p:extLst>
      <p:ext uri="{BB962C8B-B14F-4D97-AF65-F5344CB8AC3E}">
        <p14:creationId xmlns:p14="http://schemas.microsoft.com/office/powerpoint/2010/main" val="2270645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0646" y="2590800"/>
            <a:ext cx="8305800" cy="1219200"/>
          </a:xfrm>
        </p:spPr>
        <p:txBody>
          <a:bodyPr/>
          <a:lstStyle/>
          <a:p>
            <a:pPr algn="ctr"/>
            <a:r>
              <a:rPr lang="en-US" sz="2800" b="1" dirty="0"/>
              <a:t>What are the risks children face in the community?</a:t>
            </a:r>
          </a:p>
        </p:txBody>
      </p:sp>
      <p:sp>
        <p:nvSpPr>
          <p:cNvPr id="5" name="Title 1"/>
          <p:cNvSpPr txBox="1">
            <a:spLocks/>
          </p:cNvSpPr>
          <p:nvPr/>
        </p:nvSpPr>
        <p:spPr bwMode="auto">
          <a:xfrm>
            <a:off x="457200" y="457200"/>
            <a:ext cx="8305800" cy="12192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600">
                <a:solidFill>
                  <a:schemeClr val="tx1"/>
                </a:solidFill>
                <a:latin typeface="Arial"/>
                <a:ea typeface="MS PGothic" pitchFamily="34" charset="-128"/>
                <a:cs typeface="Arial"/>
              </a:defRPr>
            </a:lvl1pPr>
            <a:lvl2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2pPr>
            <a:lvl3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3pPr>
            <a:lvl4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4pPr>
            <a:lvl5pPr algn="l" rtl="0" eaLnBrk="0" fontAlgn="base" hangingPunct="0">
              <a:spcBef>
                <a:spcPct val="0"/>
              </a:spcBef>
              <a:spcAft>
                <a:spcPct val="0"/>
              </a:spcAft>
              <a:defRPr sz="3600">
                <a:solidFill>
                  <a:schemeClr val="tx1"/>
                </a:solidFill>
                <a:latin typeface="Arial" pitchFamily="-107" charset="0"/>
                <a:ea typeface="MS PGothic" pitchFamily="34" charset="-128"/>
                <a:cs typeface="Arial" pitchFamily="34" charset="0"/>
              </a:defRPr>
            </a:lvl5pPr>
            <a:lvl6pPr marL="4572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6pPr>
            <a:lvl7pPr marL="9144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7pPr>
            <a:lvl8pPr marL="13716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8pPr>
            <a:lvl9pPr marL="1828800" algn="l" rtl="0" fontAlgn="base">
              <a:spcBef>
                <a:spcPct val="0"/>
              </a:spcBef>
              <a:spcAft>
                <a:spcPct val="0"/>
              </a:spcAft>
              <a:defRPr sz="3400">
                <a:solidFill>
                  <a:schemeClr val="tx1"/>
                </a:solidFill>
                <a:latin typeface="Akzidenz Grotesk BE Super" pitchFamily="-110" charset="0"/>
                <a:ea typeface="ヒラギノ角ゴ Pro W3" pitchFamily="-110" charset="-128"/>
                <a:cs typeface="ヒラギノ角ゴ Pro W3" pitchFamily="-110" charset="-128"/>
              </a:defRPr>
            </a:lvl9pPr>
          </a:lstStyle>
          <a:p>
            <a:r>
              <a:rPr lang="en-US" b="1" u="sng" kern="0" dirty="0"/>
              <a:t>Think and share</a:t>
            </a:r>
          </a:p>
        </p:txBody>
      </p:sp>
    </p:spTree>
    <p:extLst>
      <p:ext uri="{BB962C8B-B14F-4D97-AF65-F5344CB8AC3E}">
        <p14:creationId xmlns:p14="http://schemas.microsoft.com/office/powerpoint/2010/main" val="419375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0707F-E61B-5D4F-9A10-2BEA5BE47D27}"/>
              </a:ext>
            </a:extLst>
          </p:cNvPr>
          <p:cNvSpPr>
            <a:spLocks noGrp="1"/>
          </p:cNvSpPr>
          <p:nvPr>
            <p:ph type="title"/>
          </p:nvPr>
        </p:nvSpPr>
        <p:spPr>
          <a:xfrm>
            <a:off x="457200" y="609600"/>
            <a:ext cx="8305800" cy="1219200"/>
          </a:xfrm>
        </p:spPr>
        <p:txBody>
          <a:bodyPr/>
          <a:lstStyle/>
          <a:p>
            <a:r>
              <a:rPr lang="en-US" b="1" u="sng" dirty="0"/>
              <a:t>Think and share</a:t>
            </a:r>
            <a:br>
              <a:rPr lang="en-US" b="1" u="sng" dirty="0"/>
            </a:br>
            <a:endParaRPr lang="fr-FR" dirty="0"/>
          </a:p>
        </p:txBody>
      </p:sp>
      <p:sp>
        <p:nvSpPr>
          <p:cNvPr id="3" name="TextBox 2">
            <a:extLst>
              <a:ext uri="{FF2B5EF4-FFF2-40B4-BE49-F238E27FC236}">
                <a16:creationId xmlns:a16="http://schemas.microsoft.com/office/drawing/2014/main" id="{75218603-82A1-E549-87EF-8ADA3CCDF6F9}"/>
              </a:ext>
            </a:extLst>
          </p:cNvPr>
          <p:cNvSpPr txBox="1"/>
          <p:nvPr/>
        </p:nvSpPr>
        <p:spPr>
          <a:xfrm>
            <a:off x="609600" y="1694139"/>
            <a:ext cx="7162800" cy="5201424"/>
          </a:xfrm>
          <a:prstGeom prst="rect">
            <a:avLst/>
          </a:prstGeom>
          <a:noFill/>
        </p:spPr>
        <p:txBody>
          <a:bodyPr wrap="square" rtlCol="0">
            <a:spAutoFit/>
          </a:bodyPr>
          <a:lstStyle/>
          <a:p>
            <a:r>
              <a:rPr lang="en-US" b="1" dirty="0"/>
              <a:t>What are some important safety rules for teens?</a:t>
            </a:r>
            <a:r>
              <a:rPr lang="fr-FR" b="1" dirty="0"/>
              <a:t> </a:t>
            </a:r>
          </a:p>
          <a:p>
            <a:endParaRPr lang="fr-FR" b="1" dirty="0"/>
          </a:p>
          <a:p>
            <a:pPr marL="800100" lvl="1" indent="-342900">
              <a:spcAft>
                <a:spcPts val="600"/>
              </a:spcAft>
              <a:buFont typeface="Arial" panose="020B0604020202020204" pitchFamily="34" charset="0"/>
              <a:buChar char="•"/>
            </a:pPr>
            <a:r>
              <a:rPr lang="en-US" dirty="0"/>
              <a:t>Walking in pairs to the latrines or walking with a trusted adult at night.</a:t>
            </a:r>
            <a:endParaRPr lang="fr-FR" dirty="0"/>
          </a:p>
          <a:p>
            <a:pPr marL="800100" lvl="1" indent="-342900">
              <a:spcAft>
                <a:spcPts val="600"/>
              </a:spcAft>
              <a:buFont typeface="Arial" panose="020B0604020202020204" pitchFamily="34" charset="0"/>
              <a:buChar char="•"/>
            </a:pPr>
            <a:r>
              <a:rPr lang="en-US" dirty="0"/>
              <a:t>Walking in pairs or groups of children to and from school. (If a parent is available they could also accompany the children.)</a:t>
            </a:r>
            <a:endParaRPr lang="fr-FR" dirty="0"/>
          </a:p>
          <a:p>
            <a:pPr marL="800100" lvl="1" indent="-342900">
              <a:spcAft>
                <a:spcPts val="600"/>
              </a:spcAft>
              <a:buFont typeface="Arial" panose="020B0604020202020204" pitchFamily="34" charset="0"/>
              <a:buChar char="•"/>
            </a:pPr>
            <a:r>
              <a:rPr lang="en-US" dirty="0"/>
              <a:t>Yelling for help if children are in danger of physical or sexual violence.</a:t>
            </a:r>
            <a:endParaRPr lang="fr-FR" dirty="0"/>
          </a:p>
          <a:p>
            <a:pPr marL="800100" lvl="1" indent="-342900">
              <a:spcAft>
                <a:spcPts val="600"/>
              </a:spcAft>
              <a:buFont typeface="Arial" panose="020B0604020202020204" pitchFamily="34" charset="0"/>
              <a:buChar char="•"/>
            </a:pPr>
            <a:r>
              <a:rPr lang="en-US" dirty="0"/>
              <a:t>If children see someone being bullied or hurt, they should tell an adult and seek help.</a:t>
            </a:r>
            <a:endParaRPr lang="fr-FR" dirty="0"/>
          </a:p>
          <a:p>
            <a:endParaRPr lang="fr-FR" b="1" dirty="0"/>
          </a:p>
        </p:txBody>
      </p:sp>
    </p:spTree>
    <p:extLst>
      <p:ext uri="{BB962C8B-B14F-4D97-AF65-F5344CB8AC3E}">
        <p14:creationId xmlns:p14="http://schemas.microsoft.com/office/powerpoint/2010/main" val="3267662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0707F-E61B-5D4F-9A10-2BEA5BE47D27}"/>
              </a:ext>
            </a:extLst>
          </p:cNvPr>
          <p:cNvSpPr>
            <a:spLocks noGrp="1"/>
          </p:cNvSpPr>
          <p:nvPr>
            <p:ph type="title"/>
          </p:nvPr>
        </p:nvSpPr>
        <p:spPr>
          <a:xfrm>
            <a:off x="457200" y="609600"/>
            <a:ext cx="8305800" cy="1219200"/>
          </a:xfrm>
        </p:spPr>
        <p:txBody>
          <a:bodyPr/>
          <a:lstStyle/>
          <a:p>
            <a:r>
              <a:rPr lang="en-US" b="1" u="sng" dirty="0"/>
              <a:t>Think and share</a:t>
            </a:r>
            <a:br>
              <a:rPr lang="en-US" b="1" u="sng" dirty="0"/>
            </a:br>
            <a:endParaRPr lang="fr-FR" dirty="0"/>
          </a:p>
        </p:txBody>
      </p:sp>
      <p:sp>
        <p:nvSpPr>
          <p:cNvPr id="3" name="TextBox 2">
            <a:extLst>
              <a:ext uri="{FF2B5EF4-FFF2-40B4-BE49-F238E27FC236}">
                <a16:creationId xmlns:a16="http://schemas.microsoft.com/office/drawing/2014/main" id="{75218603-82A1-E549-87EF-8ADA3CCDF6F9}"/>
              </a:ext>
            </a:extLst>
          </p:cNvPr>
          <p:cNvSpPr txBox="1"/>
          <p:nvPr/>
        </p:nvSpPr>
        <p:spPr>
          <a:xfrm>
            <a:off x="609600" y="1694139"/>
            <a:ext cx="7162800" cy="5262979"/>
          </a:xfrm>
          <a:prstGeom prst="rect">
            <a:avLst/>
          </a:prstGeom>
          <a:noFill/>
        </p:spPr>
        <p:txBody>
          <a:bodyPr wrap="square" rtlCol="0">
            <a:spAutoFit/>
          </a:bodyPr>
          <a:lstStyle/>
          <a:p>
            <a:r>
              <a:rPr lang="en-US" b="1" dirty="0"/>
              <a:t>How can families reduce the risk of violence in the home?</a:t>
            </a:r>
            <a:endParaRPr lang="fr-FR" b="1" dirty="0"/>
          </a:p>
          <a:p>
            <a:pPr marL="800100" lvl="1" indent="-342900">
              <a:buFont typeface="Arial" panose="020B0604020202020204" pitchFamily="34" charset="0"/>
              <a:buChar char="•"/>
            </a:pPr>
            <a:r>
              <a:rPr lang="en-US" dirty="0"/>
              <a:t>Listening</a:t>
            </a:r>
            <a:endParaRPr lang="fr-FR" dirty="0"/>
          </a:p>
          <a:p>
            <a:pPr marL="800100" lvl="1" indent="-342900">
              <a:buFont typeface="Arial" panose="020B0604020202020204" pitchFamily="34" charset="0"/>
              <a:buChar char="•"/>
            </a:pPr>
            <a:r>
              <a:rPr lang="en-US" dirty="0"/>
              <a:t>Believing</a:t>
            </a:r>
            <a:endParaRPr lang="fr-FR" dirty="0"/>
          </a:p>
          <a:p>
            <a:pPr marL="800100" lvl="1" indent="-342900">
              <a:buFont typeface="Arial" panose="020B0604020202020204" pitchFamily="34" charset="0"/>
              <a:buChar char="•"/>
            </a:pPr>
            <a:r>
              <a:rPr lang="en-US" dirty="0"/>
              <a:t>Taking time to talk with teenagers on a daily basis</a:t>
            </a:r>
            <a:endParaRPr lang="fr-FR" dirty="0"/>
          </a:p>
          <a:p>
            <a:pPr marL="800100" lvl="1" indent="-342900">
              <a:buFont typeface="Arial" panose="020B0604020202020204" pitchFamily="34" charset="0"/>
              <a:buChar char="•"/>
            </a:pPr>
            <a:r>
              <a:rPr lang="en-US" dirty="0"/>
              <a:t>Knowing what makes teenagers feel unsafe</a:t>
            </a:r>
            <a:endParaRPr lang="fr-FR" dirty="0"/>
          </a:p>
          <a:p>
            <a:pPr marL="800100" lvl="1" indent="-342900">
              <a:buFont typeface="Arial" panose="020B0604020202020204" pitchFamily="34" charset="0"/>
              <a:buChar char="•"/>
            </a:pPr>
            <a:r>
              <a:rPr lang="en-US" dirty="0"/>
              <a:t>Paying attention to the clues a child may be sending that they are being hurt</a:t>
            </a:r>
            <a:endParaRPr lang="fr-FR" dirty="0"/>
          </a:p>
          <a:p>
            <a:pPr marL="800100" lvl="1" indent="-342900">
              <a:buFont typeface="Arial" panose="020B0604020202020204" pitchFamily="34" charset="0"/>
              <a:buChar char="•"/>
            </a:pPr>
            <a:r>
              <a:rPr lang="en-US" dirty="0"/>
              <a:t>Not tolerating violence between any family members</a:t>
            </a:r>
            <a:endParaRPr lang="fr-FR" dirty="0"/>
          </a:p>
          <a:p>
            <a:pPr marL="800100" lvl="1" indent="-342900">
              <a:buFont typeface="Arial" panose="020B0604020202020204" pitchFamily="34" charset="0"/>
              <a:buChar char="•"/>
            </a:pPr>
            <a:r>
              <a:rPr lang="en-US" dirty="0"/>
              <a:t>Keeping adult arguments and issues away from children</a:t>
            </a:r>
            <a:endParaRPr lang="fr-FR" dirty="0"/>
          </a:p>
          <a:p>
            <a:endParaRPr lang="fr-FR" b="1" dirty="0"/>
          </a:p>
        </p:txBody>
      </p:sp>
    </p:spTree>
    <p:extLst>
      <p:ext uri="{BB962C8B-B14F-4D97-AF65-F5344CB8AC3E}">
        <p14:creationId xmlns:p14="http://schemas.microsoft.com/office/powerpoint/2010/main" val="27604979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Think and Share: </a:t>
            </a:r>
            <a:r>
              <a:rPr lang="en-US" dirty="0"/>
              <a:t>Supporting good decision-making (for adolescents) </a:t>
            </a:r>
          </a:p>
        </p:txBody>
      </p:sp>
      <p:sp>
        <p:nvSpPr>
          <p:cNvPr id="3" name="Content Placeholder 2"/>
          <p:cNvSpPr>
            <a:spLocks noGrp="1"/>
          </p:cNvSpPr>
          <p:nvPr>
            <p:ph idx="1"/>
          </p:nvPr>
        </p:nvSpPr>
        <p:spPr/>
        <p:txBody>
          <a:bodyPr/>
          <a:lstStyle/>
          <a:p>
            <a:pPr lvl="0"/>
            <a:endParaRPr lang="en-US" dirty="0"/>
          </a:p>
          <a:p>
            <a:pPr marL="457200" lvl="0" indent="-457200">
              <a:buFont typeface="Arial"/>
              <a:buChar char="•"/>
            </a:pPr>
            <a:r>
              <a:rPr lang="en-US" dirty="0"/>
              <a:t>What are the characteristics of a healthy friendship? </a:t>
            </a:r>
          </a:p>
          <a:p>
            <a:pPr marL="457200" lvl="0" indent="-457200">
              <a:buFont typeface="Arial"/>
              <a:buChar char="•"/>
            </a:pPr>
            <a:r>
              <a:rPr lang="en-US" dirty="0"/>
              <a:t>What are the characteristics of an unhealthy friendship? </a:t>
            </a:r>
          </a:p>
          <a:p>
            <a:endParaRPr lang="en-US" dirty="0"/>
          </a:p>
        </p:txBody>
      </p:sp>
    </p:spTree>
    <p:extLst>
      <p:ext uri="{BB962C8B-B14F-4D97-AF65-F5344CB8AC3E}">
        <p14:creationId xmlns:p14="http://schemas.microsoft.com/office/powerpoint/2010/main" val="42233440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81000"/>
            <a:ext cx="8305800" cy="914400"/>
          </a:xfrm>
        </p:spPr>
        <p:txBody>
          <a:bodyPr/>
          <a:lstStyle/>
          <a:p>
            <a:r>
              <a:rPr lang="en-GB" b="1" u="sng" dirty="0"/>
              <a:t>Healthy relationships are…</a:t>
            </a:r>
          </a:p>
        </p:txBody>
      </p:sp>
      <p:sp>
        <p:nvSpPr>
          <p:cNvPr id="3" name="Espace réservé du contenu 2"/>
          <p:cNvSpPr>
            <a:spLocks noGrp="1"/>
          </p:cNvSpPr>
          <p:nvPr>
            <p:ph sz="half" idx="1"/>
          </p:nvPr>
        </p:nvSpPr>
        <p:spPr>
          <a:xfrm>
            <a:off x="457200" y="1295400"/>
            <a:ext cx="7924800" cy="3886200"/>
          </a:xfrm>
        </p:spPr>
        <p:txBody>
          <a:bodyPr/>
          <a:lstStyle/>
          <a:p>
            <a:pPr marL="457200" indent="-457200">
              <a:buFont typeface="Arial" panose="020B0604020202020204" pitchFamily="34" charset="0"/>
              <a:buChar char="•"/>
            </a:pPr>
            <a:r>
              <a:rPr lang="en-GB" dirty="0"/>
              <a:t>Not one-sided - both people benefit from knowing each other</a:t>
            </a:r>
          </a:p>
          <a:p>
            <a:pPr marL="457200" indent="-457200">
              <a:buFont typeface="Arial" panose="020B0604020202020204" pitchFamily="34" charset="0"/>
              <a:buChar char="•"/>
            </a:pPr>
            <a:r>
              <a:rPr lang="en-GB" dirty="0"/>
              <a:t>Based on mutual respect</a:t>
            </a:r>
          </a:p>
          <a:p>
            <a:pPr marL="457200" indent="-457200">
              <a:buFont typeface="Arial" panose="020B0604020202020204" pitchFamily="34" charset="0"/>
              <a:buChar char="•"/>
            </a:pPr>
            <a:r>
              <a:rPr lang="en-GB" dirty="0"/>
              <a:t>Allow each other to grow and change</a:t>
            </a:r>
          </a:p>
          <a:p>
            <a:pPr marL="457200" indent="-457200">
              <a:buFont typeface="Arial" panose="020B0604020202020204" pitchFamily="34" charset="0"/>
              <a:buChar char="•"/>
            </a:pPr>
            <a:r>
              <a:rPr lang="en-GB" dirty="0"/>
              <a:t>Not possessive</a:t>
            </a:r>
          </a:p>
          <a:p>
            <a:pPr marL="457200" indent="-457200">
              <a:buFont typeface="Arial" panose="020B0604020202020204" pitchFamily="34" charset="0"/>
              <a:buChar char="•"/>
            </a:pPr>
            <a:r>
              <a:rPr lang="en-GB" dirty="0"/>
              <a:t>Accept you for who you are</a:t>
            </a:r>
          </a:p>
          <a:p>
            <a:pPr marL="457200" indent="-457200">
              <a:buFont typeface="Arial" panose="020B0604020202020204" pitchFamily="34" charset="0"/>
              <a:buChar char="•"/>
            </a:pPr>
            <a:r>
              <a:rPr lang="en-GB" dirty="0"/>
              <a:t>Allow you to have your feelings</a:t>
            </a:r>
          </a:p>
          <a:p>
            <a:pPr marL="457200" indent="-457200">
              <a:buFont typeface="Arial" panose="020B0604020202020204" pitchFamily="34" charset="0"/>
              <a:buChar char="•"/>
            </a:pPr>
            <a:r>
              <a:rPr lang="en-GB" dirty="0"/>
              <a:t>Respect differences</a:t>
            </a:r>
          </a:p>
        </p:txBody>
      </p:sp>
    </p:spTree>
    <p:extLst>
      <p:ext uri="{BB962C8B-B14F-4D97-AF65-F5344CB8AC3E}">
        <p14:creationId xmlns:p14="http://schemas.microsoft.com/office/powerpoint/2010/main" val="344235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900" y="304800"/>
            <a:ext cx="8305800" cy="1219200"/>
          </a:xfrm>
        </p:spPr>
        <p:txBody>
          <a:bodyPr/>
          <a:lstStyle/>
          <a:p>
            <a:r>
              <a:rPr lang="en-US" b="1" u="sng" dirty="0"/>
              <a:t>STEP: Process for problem-solving </a:t>
            </a:r>
          </a:p>
        </p:txBody>
      </p:sp>
      <p:sp>
        <p:nvSpPr>
          <p:cNvPr id="3" name="Content Placeholder 2"/>
          <p:cNvSpPr>
            <a:spLocks noGrp="1"/>
          </p:cNvSpPr>
          <p:nvPr>
            <p:ph idx="1"/>
          </p:nvPr>
        </p:nvSpPr>
        <p:spPr>
          <a:xfrm>
            <a:off x="508000" y="1524000"/>
            <a:ext cx="8305800" cy="3429000"/>
          </a:xfrm>
        </p:spPr>
        <p:txBody>
          <a:bodyPr/>
          <a:lstStyle/>
          <a:p>
            <a:r>
              <a:rPr lang="en-US" dirty="0"/>
              <a:t>S – State the problem - what is the problem? </a:t>
            </a:r>
          </a:p>
          <a:p>
            <a:endParaRPr lang="en-US" dirty="0"/>
          </a:p>
          <a:p>
            <a:r>
              <a:rPr lang="en-US" dirty="0"/>
              <a:t>T– Think of possible solutions </a:t>
            </a:r>
          </a:p>
          <a:p>
            <a:endParaRPr lang="en-US" dirty="0"/>
          </a:p>
          <a:p>
            <a:r>
              <a:rPr lang="en-US" dirty="0"/>
              <a:t>E – Evaluate possible solutions </a:t>
            </a:r>
          </a:p>
          <a:p>
            <a:endParaRPr lang="en-US" dirty="0"/>
          </a:p>
          <a:p>
            <a:pPr marL="342900" lvl="1" indent="-342900">
              <a:buNone/>
            </a:pPr>
            <a:r>
              <a:rPr lang="en-US" dirty="0"/>
              <a:t>P – Pick the or one of the best solutions</a:t>
            </a:r>
          </a:p>
          <a:p>
            <a:endParaRPr lang="en-US" dirty="0"/>
          </a:p>
          <a:p>
            <a:endParaRPr lang="en-US" dirty="0"/>
          </a:p>
        </p:txBody>
      </p:sp>
    </p:spTree>
    <p:extLst>
      <p:ext uri="{BB962C8B-B14F-4D97-AF65-F5344CB8AC3E}">
        <p14:creationId xmlns:p14="http://schemas.microsoft.com/office/powerpoint/2010/main" val="40633412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05800" cy="1219200"/>
          </a:xfrm>
        </p:spPr>
        <p:txBody>
          <a:bodyPr/>
          <a:lstStyle/>
          <a:p>
            <a:r>
              <a:rPr lang="en-US" sz="3200" b="1" u="sng" dirty="0"/>
              <a:t>Problem-solving using the STEP process</a:t>
            </a:r>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US" dirty="0"/>
              <a:t>Listen carefully to the story</a:t>
            </a:r>
          </a:p>
          <a:p>
            <a:pPr marL="457200" indent="-457200">
              <a:buFont typeface="Arial" panose="020B0604020202020204" pitchFamily="34" charset="0"/>
              <a:buChar char="•"/>
            </a:pPr>
            <a:r>
              <a:rPr lang="en-US" dirty="0"/>
              <a:t>Solve the problem using STEP:</a:t>
            </a:r>
          </a:p>
          <a:p>
            <a:pPr marL="857250" lvl="1" indent="-457200">
              <a:buFont typeface="Arial" panose="020B0604020202020204" pitchFamily="34" charset="0"/>
              <a:buChar char="•"/>
            </a:pPr>
            <a:r>
              <a:rPr lang="en-US" sz="2400" dirty="0"/>
              <a:t>S – State the problem</a:t>
            </a:r>
          </a:p>
          <a:p>
            <a:pPr marL="857250" lvl="1" indent="-457200">
              <a:buFont typeface="Arial" panose="020B0604020202020204" pitchFamily="34" charset="0"/>
              <a:buChar char="•"/>
            </a:pPr>
            <a:r>
              <a:rPr lang="en-US" sz="2400" dirty="0"/>
              <a:t>T – Think of possible solutions</a:t>
            </a:r>
          </a:p>
          <a:p>
            <a:pPr marL="857250" lvl="1" indent="-457200">
              <a:buFont typeface="Arial" panose="020B0604020202020204" pitchFamily="34" charset="0"/>
              <a:buChar char="•"/>
            </a:pPr>
            <a:r>
              <a:rPr lang="en-US" sz="2400" dirty="0"/>
              <a:t>E – Evaluate possible solutions</a:t>
            </a:r>
          </a:p>
          <a:p>
            <a:pPr marL="857250" lvl="1" indent="-457200">
              <a:buFont typeface="Arial" panose="020B0604020202020204" pitchFamily="34" charset="0"/>
              <a:buChar char="•"/>
            </a:pPr>
            <a:r>
              <a:rPr lang="en-US" sz="2400" dirty="0"/>
              <a:t>P – Pick the or one of the best solutions</a:t>
            </a:r>
          </a:p>
        </p:txBody>
      </p:sp>
    </p:spTree>
    <p:extLst>
      <p:ext uri="{BB962C8B-B14F-4D97-AF65-F5344CB8AC3E}">
        <p14:creationId xmlns:p14="http://schemas.microsoft.com/office/powerpoint/2010/main" val="33331679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305800" cy="1219200"/>
          </a:xfrm>
        </p:spPr>
        <p:txBody>
          <a:bodyPr/>
          <a:lstStyle/>
          <a:p>
            <a:r>
              <a:rPr lang="en-US" b="1" dirty="0"/>
              <a:t>Facilitation skills</a:t>
            </a:r>
          </a:p>
        </p:txBody>
      </p:sp>
      <p:sp>
        <p:nvSpPr>
          <p:cNvPr id="3" name="TextBox 2"/>
          <p:cNvSpPr txBox="1"/>
          <p:nvPr/>
        </p:nvSpPr>
        <p:spPr>
          <a:xfrm>
            <a:off x="609600" y="1524000"/>
            <a:ext cx="6248400" cy="523220"/>
          </a:xfrm>
          <a:prstGeom prst="rect">
            <a:avLst/>
          </a:prstGeom>
          <a:noFill/>
        </p:spPr>
        <p:txBody>
          <a:bodyPr wrap="square" rtlCol="0">
            <a:spAutoFit/>
          </a:bodyPr>
          <a:lstStyle/>
          <a:p>
            <a:r>
              <a:rPr lang="en-US" sz="2800" b="1" dirty="0">
                <a:hlinkClick r:id="rId2"/>
              </a:rPr>
              <a:t>Facilitation skills videos</a:t>
            </a:r>
            <a:endParaRPr lang="en-US" sz="2800" b="1" dirty="0"/>
          </a:p>
        </p:txBody>
      </p:sp>
      <p:sp>
        <p:nvSpPr>
          <p:cNvPr id="5" name="TextBox 4">
            <a:extLst>
              <a:ext uri="{FF2B5EF4-FFF2-40B4-BE49-F238E27FC236}">
                <a16:creationId xmlns:a16="http://schemas.microsoft.com/office/drawing/2014/main" id="{8457739F-4796-DC4A-86B9-FAD65A76375B}"/>
              </a:ext>
            </a:extLst>
          </p:cNvPr>
          <p:cNvSpPr txBox="1"/>
          <p:nvPr/>
        </p:nvSpPr>
        <p:spPr>
          <a:xfrm>
            <a:off x="457200" y="2216496"/>
            <a:ext cx="4419600" cy="4324261"/>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fr-FR" dirty="0" err="1"/>
              <a:t>Prepare</a:t>
            </a:r>
            <a:r>
              <a:rPr lang="fr-FR" dirty="0"/>
              <a:t> the content </a:t>
            </a:r>
            <a:r>
              <a:rPr lang="fr-FR" dirty="0" err="1"/>
              <a:t>before</a:t>
            </a:r>
            <a:r>
              <a:rPr lang="fr-FR" dirty="0"/>
              <a:t> the session</a:t>
            </a:r>
          </a:p>
          <a:p>
            <a:pPr marL="342900" indent="-342900">
              <a:spcAft>
                <a:spcPts val="600"/>
              </a:spcAft>
              <a:buFont typeface="Arial" panose="020B0604020202020204" pitchFamily="34" charset="0"/>
              <a:buChar char="•"/>
            </a:pPr>
            <a:r>
              <a:rPr lang="fr-FR" dirty="0"/>
              <a:t>Arrive </a:t>
            </a:r>
            <a:r>
              <a:rPr lang="fr-FR" dirty="0" err="1"/>
              <a:t>early</a:t>
            </a:r>
            <a:endParaRPr lang="fr-FR" dirty="0"/>
          </a:p>
          <a:p>
            <a:pPr marL="342900" indent="-342900">
              <a:spcAft>
                <a:spcPts val="600"/>
              </a:spcAft>
              <a:buFont typeface="Arial" panose="020B0604020202020204" pitchFamily="34" charset="0"/>
              <a:buChar char="•"/>
            </a:pPr>
            <a:r>
              <a:rPr lang="fr-FR" dirty="0" err="1"/>
              <a:t>Welcome</a:t>
            </a:r>
            <a:r>
              <a:rPr lang="fr-FR" dirty="0"/>
              <a:t> </a:t>
            </a:r>
            <a:r>
              <a:rPr lang="fr-FR" dirty="0" err="1"/>
              <a:t>each</a:t>
            </a:r>
            <a:r>
              <a:rPr lang="fr-FR" dirty="0"/>
              <a:t> participant</a:t>
            </a:r>
          </a:p>
          <a:p>
            <a:pPr marL="342900" indent="-342900">
              <a:spcAft>
                <a:spcPts val="600"/>
              </a:spcAft>
              <a:buFont typeface="Arial" panose="020B0604020202020204" pitchFamily="34" charset="0"/>
              <a:buChar char="•"/>
            </a:pPr>
            <a:r>
              <a:rPr lang="fr-FR" dirty="0"/>
              <a:t>Start </a:t>
            </a:r>
            <a:r>
              <a:rPr lang="fr-FR" dirty="0" err="1"/>
              <a:t>with</a:t>
            </a:r>
            <a:r>
              <a:rPr lang="fr-FR" dirty="0"/>
              <a:t> a </a:t>
            </a:r>
            <a:r>
              <a:rPr lang="fr-FR" dirty="0" err="1"/>
              <a:t>song</a:t>
            </a:r>
            <a:r>
              <a:rPr lang="fr-FR" dirty="0"/>
              <a:t> of a </a:t>
            </a:r>
            <a:r>
              <a:rPr lang="fr-FR" dirty="0" err="1"/>
              <a:t>game</a:t>
            </a:r>
            <a:endParaRPr lang="fr-FR" dirty="0"/>
          </a:p>
          <a:p>
            <a:pPr marL="342900" indent="-342900">
              <a:spcAft>
                <a:spcPts val="600"/>
              </a:spcAft>
              <a:buFont typeface="Arial" panose="020B0604020202020204" pitchFamily="34" charset="0"/>
              <a:buChar char="•"/>
            </a:pPr>
            <a:r>
              <a:rPr lang="fr-FR" dirty="0"/>
              <a:t>Read the session objectives</a:t>
            </a:r>
          </a:p>
          <a:p>
            <a:pPr marL="342900" indent="-342900">
              <a:spcAft>
                <a:spcPts val="600"/>
              </a:spcAft>
              <a:buFont typeface="Arial" panose="020B0604020202020204" pitchFamily="34" charset="0"/>
              <a:buChar char="•"/>
            </a:pPr>
            <a:r>
              <a:rPr lang="fr-FR" dirty="0" err="1"/>
              <a:t>Follow</a:t>
            </a:r>
            <a:r>
              <a:rPr lang="fr-FR" dirty="0"/>
              <a:t> the </a:t>
            </a:r>
            <a:r>
              <a:rPr lang="fr-FR" dirty="0" err="1"/>
              <a:t>manual</a:t>
            </a:r>
            <a:endParaRPr lang="fr-FR" dirty="0"/>
          </a:p>
          <a:p>
            <a:pPr marL="342900" indent="-342900">
              <a:spcAft>
                <a:spcPts val="600"/>
              </a:spcAft>
              <a:buFont typeface="Arial" panose="020B0604020202020204" pitchFamily="34" charset="0"/>
              <a:buChar char="•"/>
            </a:pPr>
            <a:r>
              <a:rPr lang="fr-FR" dirty="0"/>
              <a:t>Be </a:t>
            </a:r>
            <a:r>
              <a:rPr lang="fr-FR" dirty="0" err="1"/>
              <a:t>mindful</a:t>
            </a:r>
            <a:r>
              <a:rPr lang="fr-FR" dirty="0"/>
              <a:t> of time</a:t>
            </a:r>
          </a:p>
          <a:p>
            <a:pPr marL="342900" indent="-342900">
              <a:spcAft>
                <a:spcPts val="600"/>
              </a:spcAft>
              <a:buFont typeface="Arial" panose="020B0604020202020204" pitchFamily="34" charset="0"/>
              <a:buChar char="•"/>
            </a:pPr>
            <a:r>
              <a:rPr lang="fr-FR" dirty="0" err="1"/>
              <a:t>Stay</a:t>
            </a:r>
            <a:r>
              <a:rPr lang="fr-FR" dirty="0"/>
              <a:t> in control of group </a:t>
            </a:r>
            <a:r>
              <a:rPr lang="fr-FR" dirty="0" err="1"/>
              <a:t>dynamics</a:t>
            </a:r>
            <a:endParaRPr lang="fr-FR" dirty="0"/>
          </a:p>
        </p:txBody>
      </p:sp>
      <p:sp>
        <p:nvSpPr>
          <p:cNvPr id="6" name="TextBox 5">
            <a:extLst>
              <a:ext uri="{FF2B5EF4-FFF2-40B4-BE49-F238E27FC236}">
                <a16:creationId xmlns:a16="http://schemas.microsoft.com/office/drawing/2014/main" id="{05EFCF1F-C826-EC47-920E-EBEE43A24DC7}"/>
              </a:ext>
            </a:extLst>
          </p:cNvPr>
          <p:cNvSpPr txBox="1"/>
          <p:nvPr/>
        </p:nvSpPr>
        <p:spPr>
          <a:xfrm>
            <a:off x="5334000" y="816113"/>
            <a:ext cx="3581400" cy="5724644"/>
          </a:xfrm>
          <a:prstGeom prst="rect">
            <a:avLst/>
          </a:prstGeom>
          <a:noFill/>
        </p:spPr>
        <p:txBody>
          <a:bodyPr wrap="square" rtlCol="0">
            <a:spAutoFit/>
          </a:bodyPr>
          <a:lstStyle/>
          <a:p>
            <a:r>
              <a:rPr lang="fr-FR" b="1" dirty="0"/>
              <a:t>Small groups</a:t>
            </a:r>
          </a:p>
          <a:p>
            <a:pPr marL="342900" indent="-342900">
              <a:spcAft>
                <a:spcPts val="600"/>
              </a:spcAft>
              <a:buFont typeface="Arial" panose="020B0604020202020204" pitchFamily="34" charset="0"/>
              <a:buChar char="•"/>
            </a:pPr>
            <a:r>
              <a:rPr lang="fr-FR" dirty="0"/>
              <a:t>Move </a:t>
            </a:r>
            <a:r>
              <a:rPr lang="fr-FR" dirty="0" err="1"/>
              <a:t>around</a:t>
            </a:r>
            <a:r>
              <a:rPr lang="fr-FR" dirty="0"/>
              <a:t> </a:t>
            </a:r>
            <a:r>
              <a:rPr lang="fr-FR" dirty="0" err="1"/>
              <a:t>from</a:t>
            </a:r>
            <a:r>
              <a:rPr lang="fr-FR" dirty="0"/>
              <a:t> group to group</a:t>
            </a:r>
          </a:p>
          <a:p>
            <a:pPr marL="342900" indent="-342900">
              <a:spcAft>
                <a:spcPts val="600"/>
              </a:spcAft>
              <a:buFont typeface="Arial" panose="020B0604020202020204" pitchFamily="34" charset="0"/>
              <a:buChar char="•"/>
            </a:pPr>
            <a:r>
              <a:rPr lang="fr-FR" dirty="0" err="1"/>
              <a:t>Answer</a:t>
            </a:r>
            <a:r>
              <a:rPr lang="fr-FR" dirty="0"/>
              <a:t> </a:t>
            </a:r>
            <a:r>
              <a:rPr lang="fr-FR" dirty="0" err="1"/>
              <a:t>any</a:t>
            </a:r>
            <a:r>
              <a:rPr lang="fr-FR" dirty="0"/>
              <a:t> question</a:t>
            </a:r>
          </a:p>
          <a:p>
            <a:pPr marL="342900" indent="-342900">
              <a:spcAft>
                <a:spcPts val="600"/>
              </a:spcAft>
              <a:buFont typeface="Arial" panose="020B0604020202020204" pitchFamily="34" charset="0"/>
              <a:buChar char="•"/>
            </a:pPr>
            <a:r>
              <a:rPr lang="fr-FR" dirty="0"/>
              <a:t>Be </a:t>
            </a:r>
            <a:r>
              <a:rPr lang="fr-FR" dirty="0" err="1"/>
              <a:t>mindful</a:t>
            </a:r>
            <a:r>
              <a:rPr lang="fr-FR" dirty="0"/>
              <a:t> of time</a:t>
            </a:r>
          </a:p>
          <a:p>
            <a:endParaRPr lang="fr-FR" dirty="0"/>
          </a:p>
          <a:p>
            <a:r>
              <a:rPr lang="fr-FR" b="1" dirty="0" err="1"/>
              <a:t>Role</a:t>
            </a:r>
            <a:r>
              <a:rPr lang="fr-FR" b="1" dirty="0"/>
              <a:t> </a:t>
            </a:r>
            <a:r>
              <a:rPr lang="fr-FR" b="1" dirty="0" err="1"/>
              <a:t>plays</a:t>
            </a:r>
            <a:endParaRPr lang="fr-FR" b="1" dirty="0"/>
          </a:p>
          <a:p>
            <a:pPr marL="342900" indent="-342900">
              <a:spcAft>
                <a:spcPts val="600"/>
              </a:spcAft>
              <a:buFont typeface="Arial" panose="020B0604020202020204" pitchFamily="34" charset="0"/>
              <a:buChar char="•"/>
            </a:pPr>
            <a:r>
              <a:rPr lang="fr-FR" dirty="0" err="1"/>
              <a:t>Explain</a:t>
            </a:r>
            <a:r>
              <a:rPr lang="fr-FR" dirty="0"/>
              <a:t> the </a:t>
            </a:r>
            <a:r>
              <a:rPr lang="fr-FR" dirty="0" err="1"/>
              <a:t>roles</a:t>
            </a:r>
            <a:r>
              <a:rPr lang="fr-FR" dirty="0"/>
              <a:t> of </a:t>
            </a:r>
            <a:r>
              <a:rPr lang="fr-FR" dirty="0" err="1"/>
              <a:t>each</a:t>
            </a:r>
            <a:r>
              <a:rPr lang="fr-FR" dirty="0"/>
              <a:t> </a:t>
            </a:r>
            <a:r>
              <a:rPr lang="fr-FR" dirty="0" err="1"/>
              <a:t>character</a:t>
            </a:r>
            <a:endParaRPr lang="fr-FR" dirty="0"/>
          </a:p>
          <a:p>
            <a:pPr marL="342900" indent="-342900">
              <a:spcAft>
                <a:spcPts val="600"/>
              </a:spcAft>
              <a:buFont typeface="Arial" panose="020B0604020202020204" pitchFamily="34" charset="0"/>
              <a:buChar char="•"/>
            </a:pPr>
            <a:r>
              <a:rPr lang="fr-FR" dirty="0"/>
              <a:t>Switch </a:t>
            </a:r>
            <a:r>
              <a:rPr lang="fr-FR" dirty="0" err="1"/>
              <a:t>roles</a:t>
            </a:r>
            <a:endParaRPr lang="fr-FR" dirty="0"/>
          </a:p>
          <a:p>
            <a:pPr marL="342900" indent="-342900">
              <a:spcAft>
                <a:spcPts val="600"/>
              </a:spcAft>
              <a:buFont typeface="Arial" panose="020B0604020202020204" pitchFamily="34" charset="0"/>
              <a:buChar char="•"/>
            </a:pPr>
            <a:r>
              <a:rPr lang="fr-FR" dirty="0"/>
              <a:t>Break </a:t>
            </a:r>
            <a:r>
              <a:rPr lang="fr-FR" dirty="0" err="1"/>
              <a:t>into</a:t>
            </a:r>
            <a:r>
              <a:rPr lang="fr-FR" dirty="0"/>
              <a:t> </a:t>
            </a:r>
            <a:r>
              <a:rPr lang="fr-FR" dirty="0" err="1"/>
              <a:t>small</a:t>
            </a:r>
            <a:r>
              <a:rPr lang="fr-FR" dirty="0"/>
              <a:t> groups</a:t>
            </a:r>
          </a:p>
          <a:p>
            <a:pPr marL="342900" indent="-342900">
              <a:spcAft>
                <a:spcPts val="600"/>
              </a:spcAft>
              <a:buFont typeface="Arial" panose="020B0604020202020204" pitchFamily="34" charset="0"/>
              <a:buChar char="•"/>
            </a:pPr>
            <a:r>
              <a:rPr lang="fr-FR" dirty="0"/>
              <a:t>The </a:t>
            </a:r>
            <a:r>
              <a:rPr lang="fr-FR" dirty="0" err="1"/>
              <a:t>facilitator</a:t>
            </a:r>
            <a:r>
              <a:rPr lang="fr-FR" dirty="0"/>
              <a:t> </a:t>
            </a:r>
            <a:r>
              <a:rPr lang="fr-FR" dirty="0" err="1"/>
              <a:t>can</a:t>
            </a:r>
            <a:r>
              <a:rPr lang="fr-FR" dirty="0"/>
              <a:t> </a:t>
            </a:r>
            <a:r>
              <a:rPr lang="fr-FR" dirty="0" err="1"/>
              <a:t>join</a:t>
            </a:r>
            <a:r>
              <a:rPr lang="fr-FR" dirty="0"/>
              <a:t> the </a:t>
            </a:r>
            <a:r>
              <a:rPr lang="fr-FR" dirty="0" err="1"/>
              <a:t>role-play</a:t>
            </a:r>
            <a:endParaRPr lang="fr-FR" dirty="0"/>
          </a:p>
        </p:txBody>
      </p:sp>
    </p:spTree>
    <p:extLst>
      <p:ext uri="{BB962C8B-B14F-4D97-AF65-F5344CB8AC3E}">
        <p14:creationId xmlns:p14="http://schemas.microsoft.com/office/powerpoint/2010/main" val="3072928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94D60-E772-D843-8C89-7E32C2EAF1A8}"/>
              </a:ext>
            </a:extLst>
          </p:cNvPr>
          <p:cNvSpPr>
            <a:spLocks noGrp="1"/>
          </p:cNvSpPr>
          <p:nvPr>
            <p:ph type="title"/>
          </p:nvPr>
        </p:nvSpPr>
        <p:spPr>
          <a:xfrm>
            <a:off x="457200" y="685800"/>
            <a:ext cx="8305800" cy="1219200"/>
          </a:xfrm>
        </p:spPr>
        <p:txBody>
          <a:bodyPr/>
          <a:lstStyle/>
          <a:p>
            <a:r>
              <a:rPr lang="en-US" b="1" u="sng" dirty="0"/>
              <a:t>Handling Disclosures of Violence</a:t>
            </a:r>
            <a:endParaRPr lang="fr-FR" dirty="0"/>
          </a:p>
        </p:txBody>
      </p:sp>
      <p:sp>
        <p:nvSpPr>
          <p:cNvPr id="3" name="TextBox 2">
            <a:extLst>
              <a:ext uri="{FF2B5EF4-FFF2-40B4-BE49-F238E27FC236}">
                <a16:creationId xmlns:a16="http://schemas.microsoft.com/office/drawing/2014/main" id="{7F6EB001-6AB4-7548-8887-C3597DC1FE77}"/>
              </a:ext>
            </a:extLst>
          </p:cNvPr>
          <p:cNvSpPr txBox="1"/>
          <p:nvPr/>
        </p:nvSpPr>
        <p:spPr>
          <a:xfrm>
            <a:off x="685800" y="1752600"/>
            <a:ext cx="7620000" cy="3416320"/>
          </a:xfrm>
          <a:prstGeom prst="rect">
            <a:avLst/>
          </a:prstGeom>
          <a:noFill/>
        </p:spPr>
        <p:txBody>
          <a:bodyPr wrap="square" rtlCol="0">
            <a:spAutoFit/>
          </a:bodyPr>
          <a:lstStyle/>
          <a:p>
            <a:r>
              <a:rPr lang="fr-FR" dirty="0" err="1"/>
              <a:t>Development</a:t>
            </a:r>
            <a:r>
              <a:rPr lang="fr-FR" dirty="0"/>
              <a:t> of a </a:t>
            </a:r>
            <a:r>
              <a:rPr lang="fr-FR" dirty="0" err="1"/>
              <a:t>referral</a:t>
            </a:r>
            <a:r>
              <a:rPr lang="fr-FR" dirty="0"/>
              <a:t> </a:t>
            </a:r>
            <a:r>
              <a:rPr lang="fr-FR" dirty="0" err="1"/>
              <a:t>pathway</a:t>
            </a:r>
            <a:r>
              <a:rPr lang="fr-FR" dirty="0"/>
              <a:t> </a:t>
            </a:r>
            <a:r>
              <a:rPr lang="fr-FR" dirty="0" err="1"/>
              <a:t>with</a:t>
            </a:r>
            <a:r>
              <a:rPr lang="fr-FR" dirty="0"/>
              <a:t> a service directory </a:t>
            </a:r>
            <a:r>
              <a:rPr lang="fr-FR" dirty="0" err="1"/>
              <a:t>including</a:t>
            </a:r>
            <a:r>
              <a:rPr lang="fr-FR" dirty="0"/>
              <a:t> services </a:t>
            </a:r>
            <a:r>
              <a:rPr lang="fr-FR" dirty="0" err="1"/>
              <a:t>such</a:t>
            </a:r>
            <a:r>
              <a:rPr lang="fr-FR" dirty="0"/>
              <a:t> as:</a:t>
            </a:r>
          </a:p>
          <a:p>
            <a:endParaRPr lang="fr-FR" dirty="0"/>
          </a:p>
          <a:p>
            <a:pPr marL="342900" indent="-342900">
              <a:buFont typeface="Arial" panose="020B0604020202020204" pitchFamily="34" charset="0"/>
              <a:buChar char="•"/>
            </a:pPr>
            <a:r>
              <a:rPr lang="fr-FR" dirty="0"/>
              <a:t>Child protection case management</a:t>
            </a:r>
          </a:p>
          <a:p>
            <a:pPr marL="342900" indent="-342900">
              <a:buFont typeface="Arial" panose="020B0604020202020204" pitchFamily="34" charset="0"/>
              <a:buChar char="•"/>
            </a:pPr>
            <a:r>
              <a:rPr lang="fr-FR" dirty="0" err="1"/>
              <a:t>Gender</a:t>
            </a:r>
            <a:r>
              <a:rPr lang="fr-FR" dirty="0"/>
              <a:t> </a:t>
            </a:r>
            <a:r>
              <a:rPr lang="fr-FR" dirty="0" err="1"/>
              <a:t>Based</a:t>
            </a:r>
            <a:r>
              <a:rPr lang="fr-FR" dirty="0"/>
              <a:t> Violence case management</a:t>
            </a:r>
          </a:p>
          <a:p>
            <a:pPr marL="342900" indent="-342900">
              <a:buFont typeface="Arial" panose="020B0604020202020204" pitchFamily="34" charset="0"/>
              <a:buChar char="•"/>
            </a:pPr>
            <a:r>
              <a:rPr lang="fr-FR" dirty="0" err="1"/>
              <a:t>Legal</a:t>
            </a:r>
            <a:r>
              <a:rPr lang="fr-FR" dirty="0"/>
              <a:t> assistance</a:t>
            </a:r>
          </a:p>
          <a:p>
            <a:pPr marL="342900" indent="-342900">
              <a:buFont typeface="Arial" panose="020B0604020202020204" pitchFamily="34" charset="0"/>
              <a:buChar char="•"/>
            </a:pPr>
            <a:r>
              <a:rPr lang="fr-FR" dirty="0"/>
              <a:t>Psychosocial support</a:t>
            </a:r>
          </a:p>
          <a:p>
            <a:pPr marL="342900" indent="-342900">
              <a:buFont typeface="Arial" panose="020B0604020202020204" pitchFamily="34" charset="0"/>
              <a:buChar char="•"/>
            </a:pPr>
            <a:r>
              <a:rPr lang="fr-FR" dirty="0" err="1"/>
              <a:t>Specialised</a:t>
            </a:r>
            <a:r>
              <a:rPr lang="fr-FR" dirty="0"/>
              <a:t> mental </a:t>
            </a:r>
            <a:r>
              <a:rPr lang="fr-FR" dirty="0" err="1"/>
              <a:t>health</a:t>
            </a:r>
            <a:endParaRPr lang="fr-FR" dirty="0"/>
          </a:p>
          <a:p>
            <a:endParaRPr lang="fr-FR" dirty="0"/>
          </a:p>
        </p:txBody>
      </p:sp>
    </p:spTree>
    <p:extLst>
      <p:ext uri="{BB962C8B-B14F-4D97-AF65-F5344CB8AC3E}">
        <p14:creationId xmlns:p14="http://schemas.microsoft.com/office/powerpoint/2010/main" val="251902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762000" y="533400"/>
            <a:ext cx="7772400" cy="1200329"/>
          </a:xfrm>
          <a:prstGeom prst="rect">
            <a:avLst/>
          </a:prstGeom>
        </p:spPr>
        <p:txBody>
          <a:bodyPr wrap="square">
            <a:spAutoFit/>
          </a:bodyPr>
          <a:lstStyle/>
          <a:p>
            <a:r>
              <a:rPr lang="en-US" sz="3600" b="1" u="sng" kern="0" dirty="0">
                <a:solidFill>
                  <a:prstClr val="black"/>
                </a:solidFill>
                <a:latin typeface="Arial"/>
                <a:ea typeface="MS PGothic" pitchFamily="34" charset="-128"/>
                <a:cs typeface="Arial"/>
              </a:rPr>
              <a:t>Activity: What do you remember from yesterday? </a:t>
            </a:r>
            <a:endParaRPr lang="en-US" dirty="0"/>
          </a:p>
        </p:txBody>
      </p:sp>
      <p:sp>
        <p:nvSpPr>
          <p:cNvPr id="8" name="Rectangle 7"/>
          <p:cNvSpPr/>
          <p:nvPr/>
        </p:nvSpPr>
        <p:spPr>
          <a:xfrm>
            <a:off x="747215" y="2133600"/>
            <a:ext cx="7391400" cy="3477875"/>
          </a:xfrm>
          <a:prstGeom prst="rect">
            <a:avLst/>
          </a:prstGeom>
        </p:spPr>
        <p:txBody>
          <a:bodyPr wrap="square">
            <a:spAutoFit/>
          </a:bodyPr>
          <a:lstStyle/>
          <a:p>
            <a:pPr marL="342900" indent="-342900">
              <a:buFont typeface="Arial" panose="020B0604020202020204" pitchFamily="34" charset="0"/>
              <a:buChar char="•"/>
            </a:pPr>
            <a:r>
              <a:rPr lang="en-US" sz="2200" dirty="0">
                <a:latin typeface="+mn-lt"/>
                <a:ea typeface="MS PGothic" pitchFamily="34" charset="-128"/>
                <a:cs typeface="MS PGothic" charset="0"/>
              </a:rPr>
              <a:t>Stand up and form a circle. We will throw the ball to each other.</a:t>
            </a:r>
          </a:p>
          <a:p>
            <a:pPr marL="342900" indent="-342900">
              <a:buFont typeface="Arial" panose="020B0604020202020204" pitchFamily="34" charset="0"/>
              <a:buChar char="•"/>
            </a:pPr>
            <a:endParaRPr lang="en-US" sz="2200" dirty="0">
              <a:latin typeface="+mn-lt"/>
              <a:ea typeface="MS PGothic" pitchFamily="34" charset="-128"/>
              <a:cs typeface="MS PGothic" charset="0"/>
            </a:endParaRPr>
          </a:p>
          <a:p>
            <a:pPr marL="342900" indent="-342900">
              <a:buFont typeface="Arial" panose="020B0604020202020204" pitchFamily="34" charset="0"/>
              <a:buChar char="•"/>
            </a:pPr>
            <a:r>
              <a:rPr lang="en-US" sz="2200" dirty="0">
                <a:latin typeface="+mn-lt"/>
                <a:ea typeface="MS PGothic" pitchFamily="34" charset="-128"/>
                <a:cs typeface="MS PGothic" charset="0"/>
              </a:rPr>
              <a:t>Each person who catches the ball will say one thing he or she remembers from yesterday. Then they will throw the ball to someone else.</a:t>
            </a:r>
          </a:p>
          <a:p>
            <a:pPr marL="342900" indent="-342900">
              <a:buFont typeface="Arial" panose="020B0604020202020204" pitchFamily="34" charset="0"/>
              <a:buChar char="•"/>
            </a:pPr>
            <a:endParaRPr lang="en-US" sz="2200" dirty="0">
              <a:latin typeface="+mn-lt"/>
              <a:ea typeface="MS PGothic" pitchFamily="34" charset="-128"/>
              <a:cs typeface="MS PGothic" charset="0"/>
            </a:endParaRPr>
          </a:p>
          <a:p>
            <a:pPr marL="342900" indent="-342900">
              <a:buFont typeface="Arial" panose="020B0604020202020204" pitchFamily="34" charset="0"/>
              <a:buChar char="•"/>
            </a:pPr>
            <a:r>
              <a:rPr lang="en-US" sz="2200" dirty="0">
                <a:latin typeface="+mn-lt"/>
                <a:ea typeface="MS PGothic" pitchFamily="34" charset="-128"/>
                <a:cs typeface="MS PGothic" charset="0"/>
              </a:rPr>
              <a:t>This exercise will help us all remember the key points from the previous day. Repetition helps improve memory!</a:t>
            </a:r>
          </a:p>
        </p:txBody>
      </p:sp>
    </p:spTree>
    <p:extLst>
      <p:ext uri="{BB962C8B-B14F-4D97-AF65-F5344CB8AC3E}">
        <p14:creationId xmlns:p14="http://schemas.microsoft.com/office/powerpoint/2010/main" val="4022511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95CD8-BE49-9949-A25D-8F8F4C7D2964}"/>
              </a:ext>
            </a:extLst>
          </p:cNvPr>
          <p:cNvSpPr>
            <a:spLocks noGrp="1"/>
          </p:cNvSpPr>
          <p:nvPr>
            <p:ph type="title"/>
          </p:nvPr>
        </p:nvSpPr>
        <p:spPr/>
        <p:txBody>
          <a:bodyPr/>
          <a:lstStyle/>
          <a:p>
            <a:r>
              <a:rPr lang="fr-FR" b="1" dirty="0"/>
              <a:t>Handling </a:t>
            </a:r>
            <a:r>
              <a:rPr lang="fr-FR" b="1" dirty="0" err="1"/>
              <a:t>disclosure</a:t>
            </a:r>
            <a:r>
              <a:rPr lang="fr-FR" b="1" dirty="0"/>
              <a:t> of violence</a:t>
            </a:r>
          </a:p>
        </p:txBody>
      </p:sp>
      <p:sp>
        <p:nvSpPr>
          <p:cNvPr id="3" name="TextBox 2">
            <a:extLst>
              <a:ext uri="{FF2B5EF4-FFF2-40B4-BE49-F238E27FC236}">
                <a16:creationId xmlns:a16="http://schemas.microsoft.com/office/drawing/2014/main" id="{79CDA11C-AB38-5A42-A138-374988B1362D}"/>
              </a:ext>
            </a:extLst>
          </p:cNvPr>
          <p:cNvSpPr txBox="1"/>
          <p:nvPr/>
        </p:nvSpPr>
        <p:spPr>
          <a:xfrm>
            <a:off x="838200" y="2057400"/>
            <a:ext cx="7543800" cy="3539430"/>
          </a:xfrm>
          <a:prstGeom prst="rect">
            <a:avLst/>
          </a:prstGeom>
          <a:noFill/>
        </p:spPr>
        <p:txBody>
          <a:bodyPr wrap="square" rtlCol="0">
            <a:spAutoFit/>
          </a:bodyPr>
          <a:lstStyle/>
          <a:p>
            <a:r>
              <a:rPr lang="fr-FR" sz="2800" dirty="0" err="1"/>
              <a:t>What</a:t>
            </a:r>
            <a:r>
              <a:rPr lang="fr-FR" sz="2800" dirty="0"/>
              <a:t> type of violence </a:t>
            </a:r>
            <a:r>
              <a:rPr lang="fr-FR" sz="2800" dirty="0" err="1"/>
              <a:t>can</a:t>
            </a:r>
            <a:r>
              <a:rPr lang="fr-FR" sz="2800" dirty="0"/>
              <a:t> </a:t>
            </a:r>
            <a:r>
              <a:rPr lang="fr-FR" sz="2800" dirty="0" err="1"/>
              <a:t>be</a:t>
            </a:r>
            <a:r>
              <a:rPr lang="fr-FR" sz="2800" dirty="0"/>
              <a:t> </a:t>
            </a:r>
            <a:r>
              <a:rPr lang="fr-FR" sz="2800" dirty="0" err="1"/>
              <a:t>disclosed</a:t>
            </a:r>
            <a:r>
              <a:rPr lang="fr-FR" sz="2800" dirty="0"/>
              <a:t> </a:t>
            </a:r>
            <a:r>
              <a:rPr lang="fr-FR" sz="2800" dirty="0" err="1"/>
              <a:t>during</a:t>
            </a:r>
            <a:r>
              <a:rPr lang="fr-FR" sz="2800" dirty="0"/>
              <a:t> a </a:t>
            </a:r>
            <a:r>
              <a:rPr lang="fr-FR" sz="2800" dirty="0" err="1"/>
              <a:t>parenting</a:t>
            </a:r>
            <a:r>
              <a:rPr lang="fr-FR" sz="2800" dirty="0"/>
              <a:t> session?</a:t>
            </a:r>
          </a:p>
          <a:p>
            <a:endParaRPr lang="fr-FR" sz="2800" dirty="0"/>
          </a:p>
          <a:p>
            <a:pPr marL="342900" indent="-342900">
              <a:buFont typeface="Arial" panose="020B0604020202020204" pitchFamily="34" charset="0"/>
              <a:buChar char="•"/>
            </a:pPr>
            <a:r>
              <a:rPr lang="fr-FR" sz="2800" dirty="0"/>
              <a:t>A </a:t>
            </a:r>
            <a:r>
              <a:rPr lang="fr-FR" sz="2800" dirty="0" err="1"/>
              <a:t>personal</a:t>
            </a:r>
            <a:r>
              <a:rPr lang="fr-FR" sz="2800" dirty="0"/>
              <a:t> </a:t>
            </a:r>
            <a:r>
              <a:rPr lang="fr-FR" sz="2800" dirty="0" err="1"/>
              <a:t>experience</a:t>
            </a:r>
            <a:r>
              <a:rPr lang="fr-FR" sz="2800" dirty="0"/>
              <a:t> of violence</a:t>
            </a:r>
          </a:p>
          <a:p>
            <a:pPr marL="342900" indent="-342900">
              <a:buFont typeface="Arial" panose="020B0604020202020204" pitchFamily="34" charset="0"/>
              <a:buChar char="•"/>
            </a:pPr>
            <a:r>
              <a:rPr lang="fr-FR" sz="2800" dirty="0" err="1"/>
              <a:t>Perpetration</a:t>
            </a:r>
            <a:r>
              <a:rPr lang="fr-FR" sz="2800" dirty="0"/>
              <a:t> of violence </a:t>
            </a:r>
          </a:p>
          <a:p>
            <a:endParaRPr lang="fr-FR" sz="2800" dirty="0"/>
          </a:p>
          <a:p>
            <a:r>
              <a:rPr lang="fr-FR" sz="2800" dirty="0"/>
              <a:t>If a parent </a:t>
            </a:r>
            <a:r>
              <a:rPr lang="fr-FR" sz="2800" dirty="0" err="1"/>
              <a:t>discloses</a:t>
            </a:r>
            <a:r>
              <a:rPr lang="fr-FR" sz="2800" dirty="0"/>
              <a:t> a </a:t>
            </a:r>
            <a:r>
              <a:rPr lang="fr-FR" sz="2800" dirty="0" err="1"/>
              <a:t>personal</a:t>
            </a:r>
            <a:r>
              <a:rPr lang="fr-FR" sz="2800" dirty="0"/>
              <a:t> </a:t>
            </a:r>
            <a:r>
              <a:rPr lang="fr-FR" sz="2800" dirty="0" err="1"/>
              <a:t>experience</a:t>
            </a:r>
            <a:r>
              <a:rPr lang="fr-FR" sz="2800" dirty="0"/>
              <a:t> of violence, </a:t>
            </a:r>
            <a:r>
              <a:rPr lang="fr-FR" sz="2800" dirty="0" err="1"/>
              <a:t>what</a:t>
            </a:r>
            <a:r>
              <a:rPr lang="fr-FR" sz="2800" dirty="0"/>
              <a:t> </a:t>
            </a:r>
            <a:r>
              <a:rPr lang="fr-FR" sz="2800" dirty="0" err="1"/>
              <a:t>could</a:t>
            </a:r>
            <a:r>
              <a:rPr lang="fr-FR" sz="2800" dirty="0"/>
              <a:t> </a:t>
            </a:r>
            <a:r>
              <a:rPr lang="fr-FR" sz="2800" dirty="0" err="1"/>
              <a:t>be</a:t>
            </a:r>
            <a:r>
              <a:rPr lang="fr-FR" sz="2800" dirty="0"/>
              <a:t> the </a:t>
            </a:r>
            <a:r>
              <a:rPr lang="fr-FR" sz="2800" dirty="0" err="1"/>
              <a:t>response</a:t>
            </a:r>
            <a:r>
              <a:rPr lang="fr-FR" sz="2800" dirty="0"/>
              <a:t>? </a:t>
            </a:r>
          </a:p>
        </p:txBody>
      </p:sp>
    </p:spTree>
    <p:extLst>
      <p:ext uri="{BB962C8B-B14F-4D97-AF65-F5344CB8AC3E}">
        <p14:creationId xmlns:p14="http://schemas.microsoft.com/office/powerpoint/2010/main" val="1613022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FAC18-3A69-8F46-B37B-8963E258E422}"/>
              </a:ext>
            </a:extLst>
          </p:cNvPr>
          <p:cNvSpPr>
            <a:spLocks noGrp="1"/>
          </p:cNvSpPr>
          <p:nvPr>
            <p:ph type="title"/>
          </p:nvPr>
        </p:nvSpPr>
        <p:spPr>
          <a:xfrm>
            <a:off x="444500" y="457200"/>
            <a:ext cx="8305800" cy="1219200"/>
          </a:xfrm>
        </p:spPr>
        <p:txBody>
          <a:bodyPr/>
          <a:lstStyle/>
          <a:p>
            <a:r>
              <a:rPr lang="fr-FR" b="1" dirty="0" err="1"/>
              <a:t>Disclosure</a:t>
            </a:r>
            <a:r>
              <a:rPr lang="fr-FR" b="1" dirty="0"/>
              <a:t> of a </a:t>
            </a:r>
            <a:r>
              <a:rPr lang="fr-FR" b="1" dirty="0" err="1"/>
              <a:t>personnal</a:t>
            </a:r>
            <a:r>
              <a:rPr lang="fr-FR" b="1" dirty="0"/>
              <a:t> </a:t>
            </a:r>
            <a:r>
              <a:rPr lang="fr-FR" b="1" dirty="0" err="1"/>
              <a:t>experience</a:t>
            </a:r>
            <a:r>
              <a:rPr lang="fr-FR" b="1" dirty="0"/>
              <a:t> of violence</a:t>
            </a:r>
          </a:p>
        </p:txBody>
      </p:sp>
      <p:sp>
        <p:nvSpPr>
          <p:cNvPr id="3" name="Content Placeholder 2">
            <a:extLst>
              <a:ext uri="{FF2B5EF4-FFF2-40B4-BE49-F238E27FC236}">
                <a16:creationId xmlns:a16="http://schemas.microsoft.com/office/drawing/2014/main" id="{461BCC8C-1E95-AF48-9CC2-C175900768D6}"/>
              </a:ext>
            </a:extLst>
          </p:cNvPr>
          <p:cNvSpPr>
            <a:spLocks noGrp="1"/>
          </p:cNvSpPr>
          <p:nvPr>
            <p:ph idx="1"/>
          </p:nvPr>
        </p:nvSpPr>
        <p:spPr>
          <a:xfrm>
            <a:off x="457200" y="1905000"/>
            <a:ext cx="8305800" cy="3429000"/>
          </a:xfrm>
        </p:spPr>
        <p:txBody>
          <a:bodyPr/>
          <a:lstStyle/>
          <a:p>
            <a:pPr>
              <a:spcBef>
                <a:spcPts val="0"/>
              </a:spcBef>
              <a:spcAft>
                <a:spcPts val="600"/>
              </a:spcAft>
              <a:buFont typeface="Arial" panose="020B0604020202020204" pitchFamily="34" charset="0"/>
              <a:buChar char="•"/>
            </a:pPr>
            <a:r>
              <a:rPr lang="fr-FR" sz="2000" dirty="0" err="1"/>
              <a:t>Stay</a:t>
            </a:r>
            <a:r>
              <a:rPr lang="fr-FR" sz="2000" dirty="0"/>
              <a:t> </a:t>
            </a:r>
            <a:r>
              <a:rPr lang="fr-FR" sz="2000" dirty="0" err="1"/>
              <a:t>calm</a:t>
            </a:r>
            <a:r>
              <a:rPr lang="fr-FR" sz="2000" dirty="0"/>
              <a:t>;</a:t>
            </a:r>
          </a:p>
          <a:p>
            <a:pPr>
              <a:spcBef>
                <a:spcPts val="0"/>
              </a:spcBef>
              <a:spcAft>
                <a:spcPts val="600"/>
              </a:spcAft>
              <a:buFont typeface="Arial" panose="020B0604020202020204" pitchFamily="34" charset="0"/>
              <a:buChar char="•"/>
            </a:pPr>
            <a:r>
              <a:rPr lang="fr-FR" sz="2000" dirty="0" err="1"/>
              <a:t>Listen</a:t>
            </a:r>
            <a:r>
              <a:rPr lang="fr-FR" sz="2000" dirty="0"/>
              <a:t> </a:t>
            </a:r>
            <a:r>
              <a:rPr lang="fr-FR" sz="2000" dirty="0" err="1"/>
              <a:t>with</a:t>
            </a:r>
            <a:r>
              <a:rPr lang="fr-FR" sz="2000" dirty="0"/>
              <a:t> a non-</a:t>
            </a:r>
            <a:r>
              <a:rPr lang="fr-FR" sz="2000" dirty="0" err="1"/>
              <a:t>judgmental</a:t>
            </a:r>
            <a:r>
              <a:rPr lang="fr-FR" sz="2000" dirty="0"/>
              <a:t> and non-</a:t>
            </a:r>
            <a:r>
              <a:rPr lang="fr-FR" sz="2000" dirty="0" err="1"/>
              <a:t>blaming</a:t>
            </a:r>
            <a:r>
              <a:rPr lang="fr-FR" sz="2000" dirty="0"/>
              <a:t> attitude, show </a:t>
            </a:r>
            <a:r>
              <a:rPr lang="fr-FR" sz="2000" dirty="0" err="1"/>
              <a:t>empathy</a:t>
            </a:r>
            <a:r>
              <a:rPr lang="fr-FR" sz="2000" dirty="0"/>
              <a:t> and respect;</a:t>
            </a:r>
          </a:p>
          <a:p>
            <a:pPr>
              <a:spcBef>
                <a:spcPts val="0"/>
              </a:spcBef>
              <a:spcAft>
                <a:spcPts val="600"/>
              </a:spcAft>
              <a:buFont typeface="Arial" panose="020B0604020202020204" pitchFamily="34" charset="0"/>
              <a:buChar char="•"/>
            </a:pPr>
            <a:r>
              <a:rPr lang="fr-FR" sz="2000" dirty="0"/>
              <a:t>Do not </a:t>
            </a:r>
            <a:r>
              <a:rPr lang="fr-FR" sz="2000" dirty="0" err="1"/>
              <a:t>ask</a:t>
            </a:r>
            <a:r>
              <a:rPr lang="fr-FR" sz="2000" dirty="0"/>
              <a:t> </a:t>
            </a:r>
            <a:r>
              <a:rPr lang="fr-FR" sz="2000" dirty="0" err="1"/>
              <a:t>survivor</a:t>
            </a:r>
            <a:r>
              <a:rPr lang="fr-FR" sz="2000" dirty="0"/>
              <a:t> questions about </a:t>
            </a:r>
            <a:r>
              <a:rPr lang="fr-FR" sz="2000" dirty="0" err="1"/>
              <a:t>her</a:t>
            </a:r>
            <a:r>
              <a:rPr lang="fr-FR" sz="2000" dirty="0"/>
              <a:t> or </a:t>
            </a:r>
            <a:r>
              <a:rPr lang="fr-FR" sz="2000" dirty="0" err="1"/>
              <a:t>his</a:t>
            </a:r>
            <a:r>
              <a:rPr lang="fr-FR" sz="2000" dirty="0"/>
              <a:t> story;</a:t>
            </a:r>
          </a:p>
          <a:p>
            <a:pPr>
              <a:spcBef>
                <a:spcPts val="0"/>
              </a:spcBef>
              <a:spcAft>
                <a:spcPts val="600"/>
              </a:spcAft>
              <a:buFont typeface="Arial" panose="020B0604020202020204" pitchFamily="34" charset="0"/>
              <a:buChar char="•"/>
            </a:pPr>
            <a:r>
              <a:rPr lang="fr-FR" sz="2000" dirty="0" err="1"/>
              <a:t>Thank</a:t>
            </a:r>
            <a:r>
              <a:rPr lang="fr-FR" sz="2000" dirty="0"/>
              <a:t> the participant for sharing and </a:t>
            </a:r>
            <a:r>
              <a:rPr lang="fr-FR" sz="2000" dirty="0" err="1"/>
              <a:t>suggest</a:t>
            </a:r>
            <a:r>
              <a:rPr lang="fr-FR" sz="2000" dirty="0"/>
              <a:t> to have a quick chat at the end of the session. </a:t>
            </a:r>
          </a:p>
          <a:p>
            <a:pPr>
              <a:spcBef>
                <a:spcPts val="0"/>
              </a:spcBef>
              <a:spcAft>
                <a:spcPts val="600"/>
              </a:spcAft>
              <a:buFont typeface="Arial" panose="020B0604020202020204" pitchFamily="34" charset="0"/>
              <a:buChar char="•"/>
            </a:pPr>
            <a:r>
              <a:rPr lang="fr-FR" sz="2000" dirty="0" err="1"/>
              <a:t>Remind</a:t>
            </a:r>
            <a:r>
              <a:rPr lang="fr-FR" sz="2000" dirty="0"/>
              <a:t> participants about group </a:t>
            </a:r>
            <a:r>
              <a:rPr lang="fr-FR" sz="2000" dirty="0" err="1"/>
              <a:t>agreements</a:t>
            </a:r>
            <a:r>
              <a:rPr lang="fr-FR" sz="2000" dirty="0"/>
              <a:t> and </a:t>
            </a:r>
            <a:r>
              <a:rPr lang="fr-FR" sz="2000" dirty="0" err="1"/>
              <a:t>confidentiality</a:t>
            </a:r>
            <a:r>
              <a:rPr lang="fr-FR" sz="2000" dirty="0"/>
              <a:t> </a:t>
            </a:r>
          </a:p>
          <a:p>
            <a:pPr>
              <a:spcBef>
                <a:spcPts val="0"/>
              </a:spcBef>
              <a:spcAft>
                <a:spcPts val="600"/>
              </a:spcAft>
              <a:buFont typeface="Arial" panose="020B0604020202020204" pitchFamily="34" charset="0"/>
              <a:buChar char="•"/>
            </a:pPr>
            <a:r>
              <a:rPr lang="fr-FR" sz="2000" dirty="0" err="1"/>
              <a:t>Redirect</a:t>
            </a:r>
            <a:r>
              <a:rPr lang="fr-FR" sz="2000" dirty="0"/>
              <a:t> the comment </a:t>
            </a:r>
            <a:r>
              <a:rPr lang="fr-FR" sz="2000" dirty="0" err="1"/>
              <a:t>from</a:t>
            </a:r>
            <a:r>
              <a:rPr lang="fr-FR" sz="2000" dirty="0"/>
              <a:t> </a:t>
            </a:r>
            <a:r>
              <a:rPr lang="fr-FR" sz="2000" dirty="0" err="1"/>
              <a:t>specific</a:t>
            </a:r>
            <a:r>
              <a:rPr lang="fr-FR" sz="2000" dirty="0"/>
              <a:t> to </a:t>
            </a:r>
            <a:r>
              <a:rPr lang="fr-FR" sz="2000" dirty="0" err="1"/>
              <a:t>general</a:t>
            </a:r>
            <a:r>
              <a:rPr lang="fr-FR" sz="2000" dirty="0"/>
              <a:t>. For </a:t>
            </a:r>
            <a:r>
              <a:rPr lang="fr-FR" sz="2000" dirty="0" err="1"/>
              <a:t>example</a:t>
            </a:r>
            <a:r>
              <a:rPr lang="fr-FR" sz="2000" dirty="0"/>
              <a:t>, </a:t>
            </a:r>
            <a:r>
              <a:rPr lang="fr-FR" sz="2000" dirty="0" err="1"/>
              <a:t>caregivers</a:t>
            </a:r>
            <a:r>
              <a:rPr lang="fr-FR" sz="2000" dirty="0"/>
              <a:t> or </a:t>
            </a:r>
            <a:r>
              <a:rPr lang="fr-FR" sz="2000" dirty="0" err="1"/>
              <a:t>children</a:t>
            </a:r>
            <a:r>
              <a:rPr lang="fr-FR" sz="2000" dirty="0"/>
              <a:t> </a:t>
            </a:r>
            <a:r>
              <a:rPr lang="fr-FR" sz="2000" dirty="0" err="1"/>
              <a:t>who</a:t>
            </a:r>
            <a:r>
              <a:rPr lang="fr-FR" sz="2000" dirty="0"/>
              <a:t> </a:t>
            </a:r>
            <a:r>
              <a:rPr lang="fr-FR" sz="2000" dirty="0" err="1"/>
              <a:t>experience</a:t>
            </a:r>
            <a:r>
              <a:rPr lang="fr-FR" sz="2000" dirty="0"/>
              <a:t> a </a:t>
            </a:r>
            <a:r>
              <a:rPr lang="fr-FR" sz="2000" dirty="0" err="1"/>
              <a:t>similar</a:t>
            </a:r>
            <a:r>
              <a:rPr lang="fr-FR" sz="2000" dirty="0"/>
              <a:t> situation </a:t>
            </a:r>
            <a:r>
              <a:rPr lang="fr-FR" sz="2000" dirty="0" err="1"/>
              <a:t>can</a:t>
            </a:r>
            <a:r>
              <a:rPr lang="fr-FR" sz="2000" dirty="0"/>
              <a:t> </a:t>
            </a:r>
            <a:r>
              <a:rPr lang="fr-FR" sz="2000" dirty="0" err="1"/>
              <a:t>benefit</a:t>
            </a:r>
            <a:r>
              <a:rPr lang="fr-FR" sz="2000" dirty="0"/>
              <a:t> </a:t>
            </a:r>
            <a:r>
              <a:rPr lang="fr-FR" sz="2000" dirty="0" err="1"/>
              <a:t>from</a:t>
            </a:r>
            <a:r>
              <a:rPr lang="fr-FR" sz="2000" dirty="0"/>
              <a:t> </a:t>
            </a:r>
            <a:r>
              <a:rPr lang="fr-FR" sz="2000" dirty="0" err="1"/>
              <a:t>talking</a:t>
            </a:r>
            <a:r>
              <a:rPr lang="fr-FR" sz="2000" dirty="0"/>
              <a:t> to a case </a:t>
            </a:r>
            <a:r>
              <a:rPr lang="fr-FR" sz="2000" dirty="0" err="1"/>
              <a:t>worker</a:t>
            </a:r>
            <a:r>
              <a:rPr lang="fr-FR" sz="2000" dirty="0"/>
              <a:t>. </a:t>
            </a:r>
          </a:p>
          <a:p>
            <a:pPr>
              <a:spcBef>
                <a:spcPts val="0"/>
              </a:spcBef>
              <a:spcAft>
                <a:spcPts val="600"/>
              </a:spcAft>
              <a:buFont typeface="Arial" panose="020B0604020202020204" pitchFamily="34" charset="0"/>
              <a:buChar char="•"/>
            </a:pPr>
            <a:r>
              <a:rPr lang="fr-FR" sz="2000" dirty="0"/>
              <a:t>Check </a:t>
            </a:r>
            <a:r>
              <a:rPr lang="fr-FR" sz="2000" dirty="0" err="1"/>
              <a:t>that</a:t>
            </a:r>
            <a:r>
              <a:rPr lang="fr-FR" sz="2000" dirty="0"/>
              <a:t> the </a:t>
            </a:r>
            <a:r>
              <a:rPr lang="fr-FR" sz="2000" dirty="0" err="1"/>
              <a:t>caregiver</a:t>
            </a:r>
            <a:r>
              <a:rPr lang="fr-FR" sz="2000" dirty="0"/>
              <a:t> </a:t>
            </a:r>
            <a:r>
              <a:rPr lang="fr-FR" sz="2000" dirty="0" err="1"/>
              <a:t>is</a:t>
            </a:r>
            <a:r>
              <a:rPr lang="fr-FR" sz="2000" dirty="0"/>
              <a:t> </a:t>
            </a:r>
            <a:r>
              <a:rPr lang="fr-FR" sz="2000" dirty="0" err="1"/>
              <a:t>ready</a:t>
            </a:r>
            <a:r>
              <a:rPr lang="fr-FR" sz="2000" dirty="0"/>
              <a:t> to move to the </a:t>
            </a:r>
            <a:r>
              <a:rPr lang="fr-FR" sz="2000" dirty="0" err="1"/>
              <a:t>next</a:t>
            </a:r>
            <a:r>
              <a:rPr lang="fr-FR" sz="2000" dirty="0"/>
              <a:t> session.</a:t>
            </a:r>
          </a:p>
          <a:p>
            <a:pPr>
              <a:spcBef>
                <a:spcPts val="0"/>
              </a:spcBef>
              <a:spcAft>
                <a:spcPts val="600"/>
              </a:spcAft>
              <a:buFont typeface="Arial" panose="020B0604020202020204" pitchFamily="34" charset="0"/>
              <a:buChar char="•"/>
            </a:pPr>
            <a:r>
              <a:rPr lang="fr-FR" sz="2000" dirty="0" err="1"/>
              <a:t>Follow</a:t>
            </a:r>
            <a:r>
              <a:rPr lang="fr-FR" sz="2000" dirty="0"/>
              <a:t> up at the end of the session</a:t>
            </a:r>
          </a:p>
          <a:p>
            <a:endParaRPr lang="fr-FR" dirty="0"/>
          </a:p>
          <a:p>
            <a:endParaRPr lang="fr-FR" dirty="0"/>
          </a:p>
        </p:txBody>
      </p:sp>
    </p:spTree>
    <p:extLst>
      <p:ext uri="{BB962C8B-B14F-4D97-AF65-F5344CB8AC3E}">
        <p14:creationId xmlns:p14="http://schemas.microsoft.com/office/powerpoint/2010/main" val="4729791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16E21-607B-984F-9729-76CE93C19C30}"/>
              </a:ext>
            </a:extLst>
          </p:cNvPr>
          <p:cNvSpPr>
            <a:spLocks noGrp="1"/>
          </p:cNvSpPr>
          <p:nvPr>
            <p:ph type="title"/>
          </p:nvPr>
        </p:nvSpPr>
        <p:spPr>
          <a:xfrm>
            <a:off x="457200" y="457200"/>
            <a:ext cx="8305800" cy="1219200"/>
          </a:xfrm>
        </p:spPr>
        <p:txBody>
          <a:bodyPr/>
          <a:lstStyle/>
          <a:p>
            <a:r>
              <a:rPr lang="fr-FR" b="1" dirty="0"/>
              <a:t>At the end of the session</a:t>
            </a:r>
          </a:p>
        </p:txBody>
      </p:sp>
      <p:sp>
        <p:nvSpPr>
          <p:cNvPr id="3" name="Content Placeholder 2">
            <a:extLst>
              <a:ext uri="{FF2B5EF4-FFF2-40B4-BE49-F238E27FC236}">
                <a16:creationId xmlns:a16="http://schemas.microsoft.com/office/drawing/2014/main" id="{3DC0C734-9259-B54B-97DA-7FC3CEEC2EEF}"/>
              </a:ext>
            </a:extLst>
          </p:cNvPr>
          <p:cNvSpPr>
            <a:spLocks noGrp="1"/>
          </p:cNvSpPr>
          <p:nvPr>
            <p:ph sz="half" idx="1"/>
          </p:nvPr>
        </p:nvSpPr>
        <p:spPr>
          <a:xfrm>
            <a:off x="457200" y="1295400"/>
            <a:ext cx="8153400" cy="5334000"/>
          </a:xfrm>
        </p:spPr>
        <p:txBody>
          <a:bodyPr/>
          <a:lstStyle/>
          <a:p>
            <a:pPr marL="342900" indent="-342900">
              <a:spcBef>
                <a:spcPts val="0"/>
              </a:spcBef>
              <a:spcAft>
                <a:spcPts val="600"/>
              </a:spcAft>
              <a:buFont typeface="Arial" panose="020B0604020202020204" pitchFamily="34" charset="0"/>
              <a:buChar char="•"/>
            </a:pPr>
            <a:r>
              <a:rPr lang="fr-FR" sz="2000" dirty="0"/>
              <a:t>Be </a:t>
            </a:r>
            <a:r>
              <a:rPr lang="fr-FR" sz="2000" dirty="0" err="1"/>
              <a:t>prepared</a:t>
            </a:r>
            <a:r>
              <a:rPr lang="fr-FR" sz="2000" dirty="0"/>
              <a:t> to </a:t>
            </a:r>
            <a:r>
              <a:rPr lang="fr-FR" sz="2000" dirty="0" err="1"/>
              <a:t>be</a:t>
            </a:r>
            <a:r>
              <a:rPr lang="fr-FR" sz="2000" dirty="0"/>
              <a:t> </a:t>
            </a:r>
            <a:r>
              <a:rPr lang="fr-FR" sz="2000" dirty="0" err="1"/>
              <a:t>approached</a:t>
            </a:r>
            <a:r>
              <a:rPr lang="fr-FR" sz="2000" dirty="0"/>
              <a:t>;</a:t>
            </a:r>
          </a:p>
          <a:p>
            <a:pPr marL="342900" indent="-342900">
              <a:spcBef>
                <a:spcPts val="0"/>
              </a:spcBef>
              <a:spcAft>
                <a:spcPts val="600"/>
              </a:spcAft>
              <a:buFont typeface="Arial" panose="020B0604020202020204" pitchFamily="34" charset="0"/>
              <a:buChar char="•"/>
            </a:pPr>
            <a:r>
              <a:rPr lang="fr-FR" sz="2000" dirty="0" err="1"/>
              <a:t>Thank</a:t>
            </a:r>
            <a:r>
              <a:rPr lang="fr-FR" sz="2000" dirty="0"/>
              <a:t> the </a:t>
            </a:r>
            <a:r>
              <a:rPr lang="fr-FR" sz="2000" dirty="0" err="1"/>
              <a:t>survivor</a:t>
            </a:r>
            <a:r>
              <a:rPr lang="fr-FR" sz="2000" dirty="0"/>
              <a:t> </a:t>
            </a:r>
            <a:r>
              <a:rPr lang="fr-FR" sz="2000" dirty="0" err="1"/>
              <a:t>again</a:t>
            </a:r>
            <a:r>
              <a:rPr lang="fr-FR" sz="2000" dirty="0"/>
              <a:t> and </a:t>
            </a:r>
            <a:r>
              <a:rPr lang="fr-FR" sz="2000" dirty="0" err="1"/>
              <a:t>acknowledge</a:t>
            </a:r>
            <a:r>
              <a:rPr lang="fr-FR" sz="2000" dirty="0"/>
              <a:t> </a:t>
            </a:r>
            <a:r>
              <a:rPr lang="fr-FR" sz="2000" dirty="0" err="1"/>
              <a:t>his</a:t>
            </a:r>
            <a:r>
              <a:rPr lang="fr-FR" sz="2000" dirty="0"/>
              <a:t>/</a:t>
            </a:r>
            <a:r>
              <a:rPr lang="fr-FR" sz="2000" dirty="0" err="1"/>
              <a:t>her</a:t>
            </a:r>
            <a:r>
              <a:rPr lang="fr-FR" sz="2000" dirty="0"/>
              <a:t> courage and how </a:t>
            </a:r>
            <a:r>
              <a:rPr lang="fr-FR" sz="2000" dirty="0" err="1"/>
              <a:t>strong</a:t>
            </a:r>
            <a:r>
              <a:rPr lang="fr-FR" sz="2000" dirty="0"/>
              <a:t> s/</a:t>
            </a:r>
            <a:r>
              <a:rPr lang="fr-FR" sz="2000" dirty="0" err="1"/>
              <a:t>he</a:t>
            </a:r>
            <a:r>
              <a:rPr lang="fr-FR" sz="2000" dirty="0"/>
              <a:t> </a:t>
            </a:r>
            <a:r>
              <a:rPr lang="fr-FR" sz="2000" dirty="0" err="1"/>
              <a:t>is</a:t>
            </a:r>
            <a:r>
              <a:rPr lang="fr-FR" sz="2000" dirty="0"/>
              <a:t>;</a:t>
            </a:r>
          </a:p>
          <a:p>
            <a:pPr marL="342900" indent="-342900">
              <a:spcBef>
                <a:spcPts val="0"/>
              </a:spcBef>
              <a:spcAft>
                <a:spcPts val="600"/>
              </a:spcAft>
              <a:buFont typeface="Arial" panose="020B0604020202020204" pitchFamily="34" charset="0"/>
              <a:buChar char="•"/>
            </a:pPr>
            <a:r>
              <a:rPr lang="fr-FR" sz="2000" dirty="0" err="1"/>
              <a:t>Provide</a:t>
            </a:r>
            <a:r>
              <a:rPr lang="fr-FR" sz="2000" dirty="0"/>
              <a:t> information on services </a:t>
            </a:r>
            <a:r>
              <a:rPr lang="fr-FR" sz="2000" dirty="0" err="1"/>
              <a:t>available</a:t>
            </a:r>
            <a:r>
              <a:rPr lang="fr-FR" sz="2000" dirty="0"/>
              <a:t> in a </a:t>
            </a:r>
            <a:r>
              <a:rPr lang="fr-FR" sz="2000" dirty="0" err="1"/>
              <a:t>way</a:t>
            </a:r>
            <a:r>
              <a:rPr lang="fr-FR" sz="2000" dirty="0"/>
              <a:t> </a:t>
            </a:r>
            <a:r>
              <a:rPr lang="fr-FR" sz="2000" dirty="0" err="1"/>
              <a:t>that</a:t>
            </a:r>
            <a:r>
              <a:rPr lang="fr-FR" sz="2000" dirty="0"/>
              <a:t> the </a:t>
            </a:r>
            <a:r>
              <a:rPr lang="fr-FR" sz="2000" dirty="0" err="1"/>
              <a:t>survivor</a:t>
            </a:r>
            <a:r>
              <a:rPr lang="fr-FR" sz="2000" dirty="0"/>
              <a:t> </a:t>
            </a:r>
            <a:r>
              <a:rPr lang="fr-FR" sz="2000" dirty="0" err="1"/>
              <a:t>will</a:t>
            </a:r>
            <a:r>
              <a:rPr lang="fr-FR" sz="2000" dirty="0"/>
              <a:t> </a:t>
            </a:r>
            <a:r>
              <a:rPr lang="fr-FR" sz="2000" dirty="0" err="1"/>
              <a:t>understand</a:t>
            </a:r>
            <a:r>
              <a:rPr lang="fr-FR" sz="2000" dirty="0"/>
              <a:t> and </a:t>
            </a:r>
            <a:r>
              <a:rPr lang="fr-FR" sz="2000" dirty="0" err="1"/>
              <a:t>feel</a:t>
            </a:r>
            <a:r>
              <a:rPr lang="fr-FR" sz="2000" dirty="0"/>
              <a:t> </a:t>
            </a:r>
            <a:r>
              <a:rPr lang="fr-FR" sz="2000" dirty="0" err="1"/>
              <a:t>safe</a:t>
            </a:r>
            <a:r>
              <a:rPr lang="fr-FR" sz="2000" dirty="0"/>
              <a:t> and </a:t>
            </a:r>
            <a:r>
              <a:rPr lang="fr-FR" sz="2000" dirty="0" err="1"/>
              <a:t>encouraged</a:t>
            </a:r>
            <a:r>
              <a:rPr lang="fr-FR" sz="2000" dirty="0"/>
              <a:t> to </a:t>
            </a:r>
            <a:r>
              <a:rPr lang="fr-FR" sz="2000" dirty="0" err="1"/>
              <a:t>seek</a:t>
            </a:r>
            <a:r>
              <a:rPr lang="fr-FR" sz="2000" dirty="0"/>
              <a:t> support; </a:t>
            </a:r>
            <a:r>
              <a:rPr lang="fr-FR" sz="2000" dirty="0" err="1"/>
              <a:t>take</a:t>
            </a:r>
            <a:r>
              <a:rPr lang="fr-FR" sz="2000" dirty="0"/>
              <a:t> the </a:t>
            </a:r>
            <a:r>
              <a:rPr lang="fr-FR" sz="2000" dirty="0" err="1"/>
              <a:t>opportunity</a:t>
            </a:r>
            <a:r>
              <a:rPr lang="fr-FR" sz="2000" dirty="0"/>
              <a:t> to </a:t>
            </a:r>
            <a:r>
              <a:rPr lang="fr-FR" sz="2000" dirty="0" err="1"/>
              <a:t>introduce</a:t>
            </a:r>
            <a:r>
              <a:rPr lang="fr-FR" sz="2000" dirty="0"/>
              <a:t> Case Management services if relevant.</a:t>
            </a:r>
          </a:p>
          <a:p>
            <a:pPr marL="342900" indent="-342900">
              <a:spcBef>
                <a:spcPts val="0"/>
              </a:spcBef>
              <a:spcAft>
                <a:spcPts val="600"/>
              </a:spcAft>
              <a:buFont typeface="Arial" panose="020B0604020202020204" pitchFamily="34" charset="0"/>
              <a:buChar char="•"/>
            </a:pPr>
            <a:r>
              <a:rPr lang="fr-FR" sz="2000" dirty="0" err="1"/>
              <a:t>Make</a:t>
            </a:r>
            <a:r>
              <a:rPr lang="fr-FR" sz="2000" dirty="0"/>
              <a:t> sure to </a:t>
            </a:r>
            <a:r>
              <a:rPr lang="fr-FR" sz="2000" dirty="0" err="1"/>
              <a:t>refer</a:t>
            </a:r>
            <a:r>
              <a:rPr lang="fr-FR" sz="2000" dirty="0"/>
              <a:t> to the </a:t>
            </a:r>
            <a:r>
              <a:rPr lang="fr-FR" sz="2000" dirty="0" err="1"/>
              <a:t>caseworker</a:t>
            </a:r>
            <a:r>
              <a:rPr lang="fr-FR" sz="2000" dirty="0"/>
              <a:t> </a:t>
            </a:r>
            <a:r>
              <a:rPr lang="fr-FR" sz="2000" dirty="0" err="1"/>
              <a:t>even</a:t>
            </a:r>
            <a:r>
              <a:rPr lang="fr-FR" sz="2000" dirty="0"/>
              <a:t> if the </a:t>
            </a:r>
            <a:r>
              <a:rPr lang="fr-FR" sz="2000" dirty="0" err="1"/>
              <a:t>survivor</a:t>
            </a:r>
            <a:r>
              <a:rPr lang="fr-FR" sz="2000" dirty="0"/>
              <a:t> </a:t>
            </a:r>
            <a:r>
              <a:rPr lang="fr-FR" sz="2000" dirty="0" err="1"/>
              <a:t>would</a:t>
            </a:r>
            <a:r>
              <a:rPr lang="fr-FR" sz="2000" dirty="0"/>
              <a:t> </a:t>
            </a:r>
            <a:r>
              <a:rPr lang="fr-FR" sz="2000" dirty="0" err="1"/>
              <a:t>like</a:t>
            </a:r>
            <a:r>
              <a:rPr lang="fr-FR" sz="2000" dirty="0"/>
              <a:t> to </a:t>
            </a:r>
            <a:r>
              <a:rPr lang="fr-FR" sz="2000" dirty="0" err="1"/>
              <a:t>share</a:t>
            </a:r>
            <a:r>
              <a:rPr lang="fr-FR" sz="2000" dirty="0"/>
              <a:t> all the information </a:t>
            </a:r>
            <a:r>
              <a:rPr lang="fr-FR" sz="2000" dirty="0" err="1"/>
              <a:t>with</a:t>
            </a:r>
            <a:r>
              <a:rPr lang="fr-FR" sz="2000" dirty="0"/>
              <a:t> </a:t>
            </a:r>
            <a:r>
              <a:rPr lang="fr-FR" sz="2000" dirty="0" err="1"/>
              <a:t>you</a:t>
            </a:r>
            <a:r>
              <a:rPr lang="fr-FR" sz="2000" dirty="0"/>
              <a:t>. </a:t>
            </a:r>
          </a:p>
          <a:p>
            <a:pPr marL="342900" indent="-342900">
              <a:spcBef>
                <a:spcPts val="0"/>
              </a:spcBef>
              <a:spcAft>
                <a:spcPts val="600"/>
              </a:spcAft>
              <a:buFont typeface="Arial" panose="020B0604020202020204" pitchFamily="34" charset="0"/>
              <a:buChar char="•"/>
            </a:pPr>
            <a:r>
              <a:rPr lang="fr-FR" sz="2000" dirty="0" err="1"/>
              <a:t>Telling</a:t>
            </a:r>
            <a:r>
              <a:rPr lang="fr-FR" sz="2000" dirty="0"/>
              <a:t> </a:t>
            </a:r>
            <a:r>
              <a:rPr lang="fr-FR" sz="2000" dirty="0" err="1"/>
              <a:t>his</a:t>
            </a:r>
            <a:r>
              <a:rPr lang="fr-FR" sz="2000" dirty="0"/>
              <a:t>/</a:t>
            </a:r>
            <a:r>
              <a:rPr lang="fr-FR" sz="2000" dirty="0" err="1"/>
              <a:t>her</a:t>
            </a:r>
            <a:r>
              <a:rPr lang="fr-FR" sz="2000" dirty="0"/>
              <a:t> story </a:t>
            </a:r>
            <a:r>
              <a:rPr lang="fr-FR" sz="2000" dirty="0" err="1"/>
              <a:t>several</a:t>
            </a:r>
            <a:r>
              <a:rPr lang="fr-FR" sz="2000" dirty="0"/>
              <a:t> times </a:t>
            </a:r>
            <a:r>
              <a:rPr lang="fr-FR" sz="2000" dirty="0" err="1"/>
              <a:t>might</a:t>
            </a:r>
            <a:r>
              <a:rPr lang="fr-FR" sz="2000" dirty="0"/>
              <a:t> cause </a:t>
            </a:r>
            <a:r>
              <a:rPr lang="fr-FR" sz="2000" dirty="0" err="1"/>
              <a:t>him</a:t>
            </a:r>
            <a:r>
              <a:rPr lang="fr-FR" sz="2000" dirty="0"/>
              <a:t>/</a:t>
            </a:r>
            <a:r>
              <a:rPr lang="fr-FR" sz="2000" dirty="0" err="1"/>
              <a:t>her</a:t>
            </a:r>
            <a:r>
              <a:rPr lang="fr-FR" sz="2000" dirty="0"/>
              <a:t> </a:t>
            </a:r>
            <a:r>
              <a:rPr lang="fr-FR" sz="2000" dirty="0" err="1"/>
              <a:t>harm</a:t>
            </a:r>
            <a:r>
              <a:rPr lang="fr-FR" sz="2000" dirty="0"/>
              <a:t> and </a:t>
            </a:r>
            <a:r>
              <a:rPr lang="fr-FR" sz="2000" dirty="0" err="1"/>
              <a:t>could</a:t>
            </a:r>
            <a:r>
              <a:rPr lang="fr-FR" sz="2000" dirty="0"/>
              <a:t> </a:t>
            </a:r>
            <a:r>
              <a:rPr lang="fr-FR" sz="2000" dirty="0" err="1"/>
              <a:t>be</a:t>
            </a:r>
            <a:r>
              <a:rPr lang="fr-FR" sz="2000" dirty="0"/>
              <a:t> </a:t>
            </a:r>
            <a:r>
              <a:rPr lang="fr-FR" sz="2000" dirty="0" err="1"/>
              <a:t>traumatizing</a:t>
            </a:r>
            <a:r>
              <a:rPr lang="fr-FR" sz="2000" dirty="0"/>
              <a:t>. </a:t>
            </a:r>
          </a:p>
          <a:p>
            <a:pPr marL="342900" indent="-342900">
              <a:spcBef>
                <a:spcPts val="0"/>
              </a:spcBef>
              <a:spcAft>
                <a:spcPts val="600"/>
              </a:spcAft>
              <a:buFont typeface="Arial" panose="020B0604020202020204" pitchFamily="34" charset="0"/>
              <a:buChar char="•"/>
            </a:pPr>
            <a:r>
              <a:rPr lang="fr-FR" sz="2000" dirty="0"/>
              <a:t>Case management </a:t>
            </a:r>
            <a:r>
              <a:rPr lang="fr-FR" sz="2000" dirty="0" err="1"/>
              <a:t>will</a:t>
            </a:r>
            <a:r>
              <a:rPr lang="fr-FR" sz="2000" dirty="0"/>
              <a:t> not </a:t>
            </a:r>
            <a:r>
              <a:rPr lang="fr-FR" sz="2000" dirty="0" err="1"/>
              <a:t>be</a:t>
            </a:r>
            <a:r>
              <a:rPr lang="fr-FR" sz="2000" dirty="0"/>
              <a:t> </a:t>
            </a:r>
            <a:r>
              <a:rPr lang="fr-FR" sz="2000" dirty="0" err="1"/>
              <a:t>provided</a:t>
            </a:r>
            <a:r>
              <a:rPr lang="fr-FR" sz="2000" dirty="0"/>
              <a:t> by </a:t>
            </a:r>
            <a:r>
              <a:rPr lang="fr-FR" sz="2000" dirty="0" err="1"/>
              <a:t>you</a:t>
            </a:r>
            <a:r>
              <a:rPr lang="fr-FR" sz="2000" dirty="0"/>
              <a:t>, and </a:t>
            </a:r>
            <a:r>
              <a:rPr lang="fr-FR" sz="2000" dirty="0" err="1"/>
              <a:t>it</a:t>
            </a:r>
            <a:r>
              <a:rPr lang="fr-FR" sz="2000" dirty="0"/>
              <a:t> </a:t>
            </a:r>
            <a:r>
              <a:rPr lang="fr-FR" sz="2000" dirty="0" err="1"/>
              <a:t>is</a:t>
            </a:r>
            <a:r>
              <a:rPr lang="fr-FR" sz="2000" dirty="0"/>
              <a:t> of the </a:t>
            </a:r>
            <a:r>
              <a:rPr lang="fr-FR" sz="2000" dirty="0" err="1"/>
              <a:t>utmost</a:t>
            </a:r>
            <a:r>
              <a:rPr lang="fr-FR" sz="2000" dirty="0"/>
              <a:t> importance to </a:t>
            </a:r>
            <a:r>
              <a:rPr lang="fr-FR" sz="2000" dirty="0" err="1"/>
              <a:t>maintain</a:t>
            </a:r>
            <a:r>
              <a:rPr lang="fr-FR" sz="2000" dirty="0"/>
              <a:t> </a:t>
            </a:r>
            <a:r>
              <a:rPr lang="fr-FR" sz="2000" dirty="0" err="1"/>
              <a:t>confidentiality</a:t>
            </a:r>
            <a:r>
              <a:rPr lang="fr-FR" sz="2000" dirty="0"/>
              <a:t> at all times and </a:t>
            </a:r>
            <a:r>
              <a:rPr lang="fr-FR" sz="2000" dirty="0" err="1"/>
              <a:t>avoid</a:t>
            </a:r>
            <a:r>
              <a:rPr lang="fr-FR" sz="2000" dirty="0"/>
              <a:t> </a:t>
            </a:r>
            <a:r>
              <a:rPr lang="fr-FR" sz="2000" dirty="0" err="1"/>
              <a:t>doing</a:t>
            </a:r>
            <a:r>
              <a:rPr lang="fr-FR" sz="2000" dirty="0"/>
              <a:t> </a:t>
            </a:r>
            <a:r>
              <a:rPr lang="fr-FR" sz="2000" dirty="0" err="1"/>
              <a:t>harm</a:t>
            </a:r>
            <a:r>
              <a:rPr lang="fr-FR" sz="2000" dirty="0"/>
              <a:t> </a:t>
            </a:r>
            <a:r>
              <a:rPr lang="fr-FR" sz="2000" dirty="0" err="1"/>
              <a:t>unintentionally</a:t>
            </a:r>
            <a:r>
              <a:rPr lang="fr-FR" sz="2000" dirty="0"/>
              <a:t> to the </a:t>
            </a:r>
            <a:r>
              <a:rPr lang="fr-FR" sz="2000" dirty="0" err="1"/>
              <a:t>survivor</a:t>
            </a:r>
            <a:r>
              <a:rPr lang="fr-FR" sz="2000" dirty="0"/>
              <a:t>;</a:t>
            </a:r>
          </a:p>
          <a:p>
            <a:pPr marL="342900" indent="-342900">
              <a:spcBef>
                <a:spcPts val="0"/>
              </a:spcBef>
              <a:spcAft>
                <a:spcPts val="600"/>
              </a:spcAft>
              <a:buFont typeface="Arial" panose="020B0604020202020204" pitchFamily="34" charset="0"/>
              <a:buChar char="•"/>
            </a:pPr>
            <a:r>
              <a:rPr lang="fr-FR" sz="2000" dirty="0" err="1"/>
              <a:t>Ask</a:t>
            </a:r>
            <a:r>
              <a:rPr lang="fr-FR" sz="2000" dirty="0"/>
              <a:t> for the </a:t>
            </a:r>
            <a:r>
              <a:rPr lang="fr-FR" sz="2000" dirty="0" err="1"/>
              <a:t>survivor’s</a:t>
            </a:r>
            <a:r>
              <a:rPr lang="fr-FR" sz="2000" dirty="0"/>
              <a:t> consent to </a:t>
            </a:r>
            <a:r>
              <a:rPr lang="fr-FR" sz="2000" dirty="0" err="1"/>
              <a:t>refer</a:t>
            </a:r>
            <a:r>
              <a:rPr lang="fr-FR" sz="2000" dirty="0"/>
              <a:t> </a:t>
            </a:r>
            <a:r>
              <a:rPr lang="fr-FR" sz="2000" dirty="0" err="1"/>
              <a:t>him</a:t>
            </a:r>
            <a:r>
              <a:rPr lang="fr-FR" sz="2000" dirty="0"/>
              <a:t> or </a:t>
            </a:r>
            <a:r>
              <a:rPr lang="fr-FR" sz="2000" dirty="0" err="1"/>
              <a:t>her</a:t>
            </a:r>
            <a:r>
              <a:rPr lang="fr-FR" sz="2000" dirty="0"/>
              <a:t> to case management services.</a:t>
            </a:r>
          </a:p>
          <a:p>
            <a:endParaRPr lang="fr-FR" dirty="0"/>
          </a:p>
          <a:p>
            <a:endParaRPr lang="fr-FR" dirty="0"/>
          </a:p>
        </p:txBody>
      </p:sp>
    </p:spTree>
    <p:extLst>
      <p:ext uri="{BB962C8B-B14F-4D97-AF65-F5344CB8AC3E}">
        <p14:creationId xmlns:p14="http://schemas.microsoft.com/office/powerpoint/2010/main" val="35651664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DB1ED-0BDF-F147-9CE9-890BA10462EF}"/>
              </a:ext>
            </a:extLst>
          </p:cNvPr>
          <p:cNvSpPr>
            <a:spLocks noGrp="1"/>
          </p:cNvSpPr>
          <p:nvPr>
            <p:ph type="title"/>
          </p:nvPr>
        </p:nvSpPr>
        <p:spPr>
          <a:xfrm>
            <a:off x="431800" y="609600"/>
            <a:ext cx="8305800" cy="1219200"/>
          </a:xfrm>
        </p:spPr>
        <p:txBody>
          <a:bodyPr/>
          <a:lstStyle/>
          <a:p>
            <a:r>
              <a:rPr lang="fr-FR" b="1" dirty="0" err="1"/>
              <a:t>Informed</a:t>
            </a:r>
            <a:r>
              <a:rPr lang="fr-FR" b="1" dirty="0"/>
              <a:t> consent</a:t>
            </a:r>
          </a:p>
        </p:txBody>
      </p:sp>
      <p:sp>
        <p:nvSpPr>
          <p:cNvPr id="3" name="Content Placeholder 2">
            <a:extLst>
              <a:ext uri="{FF2B5EF4-FFF2-40B4-BE49-F238E27FC236}">
                <a16:creationId xmlns:a16="http://schemas.microsoft.com/office/drawing/2014/main" id="{BF357091-7925-4F45-BC18-F74CF3C04FCC}"/>
              </a:ext>
            </a:extLst>
          </p:cNvPr>
          <p:cNvSpPr>
            <a:spLocks noGrp="1"/>
          </p:cNvSpPr>
          <p:nvPr>
            <p:ph idx="1"/>
          </p:nvPr>
        </p:nvSpPr>
        <p:spPr>
          <a:xfrm>
            <a:off x="431800" y="1524000"/>
            <a:ext cx="8305800" cy="3429000"/>
          </a:xfrm>
        </p:spPr>
        <p:txBody>
          <a:bodyPr/>
          <a:lstStyle/>
          <a:p>
            <a:r>
              <a:rPr lang="fr-FR" dirty="0" err="1"/>
              <a:t>What</a:t>
            </a:r>
            <a:r>
              <a:rPr lang="fr-FR" dirty="0"/>
              <a:t> </a:t>
            </a:r>
            <a:r>
              <a:rPr lang="fr-FR" dirty="0" err="1"/>
              <a:t>is</a:t>
            </a:r>
            <a:r>
              <a:rPr lang="fr-FR" dirty="0"/>
              <a:t> </a:t>
            </a:r>
            <a:r>
              <a:rPr lang="fr-FR" dirty="0" err="1"/>
              <a:t>informed</a:t>
            </a:r>
            <a:r>
              <a:rPr lang="fr-FR" dirty="0"/>
              <a:t> consent?</a:t>
            </a:r>
          </a:p>
          <a:p>
            <a:pPr marL="52388" indent="0"/>
            <a:endParaRPr lang="fr-FR" dirty="0"/>
          </a:p>
          <a:p>
            <a:pPr marL="52388" indent="0"/>
            <a:r>
              <a:rPr lang="fr-FR" dirty="0" err="1"/>
              <a:t>Informed</a:t>
            </a:r>
            <a:r>
              <a:rPr lang="fr-FR" dirty="0"/>
              <a:t> consent </a:t>
            </a:r>
            <a:r>
              <a:rPr lang="fr-FR" dirty="0" err="1"/>
              <a:t>is</a:t>
            </a:r>
            <a:r>
              <a:rPr lang="fr-FR" dirty="0"/>
              <a:t> the </a:t>
            </a:r>
            <a:r>
              <a:rPr lang="fr-FR" dirty="0" err="1"/>
              <a:t>voluntary</a:t>
            </a:r>
            <a:r>
              <a:rPr lang="fr-FR" dirty="0"/>
              <a:t> agreement of an </a:t>
            </a:r>
            <a:r>
              <a:rPr lang="fr-FR" dirty="0" err="1"/>
              <a:t>individual</a:t>
            </a:r>
            <a:r>
              <a:rPr lang="fr-FR" dirty="0"/>
              <a:t> </a:t>
            </a:r>
            <a:r>
              <a:rPr lang="fr-FR" dirty="0" err="1"/>
              <a:t>who</a:t>
            </a:r>
            <a:r>
              <a:rPr lang="fr-FR" dirty="0"/>
              <a:t> has the </a:t>
            </a:r>
            <a:r>
              <a:rPr lang="fr-FR" dirty="0" err="1"/>
              <a:t>legal</a:t>
            </a:r>
            <a:r>
              <a:rPr lang="fr-FR" dirty="0"/>
              <a:t> </a:t>
            </a:r>
            <a:r>
              <a:rPr lang="fr-FR" dirty="0" err="1"/>
              <a:t>capacity</a:t>
            </a:r>
            <a:r>
              <a:rPr lang="fr-FR" dirty="0"/>
              <a:t> to </a:t>
            </a:r>
            <a:r>
              <a:rPr lang="fr-FR" dirty="0" err="1"/>
              <a:t>give</a:t>
            </a:r>
            <a:r>
              <a:rPr lang="fr-FR" dirty="0"/>
              <a:t> consent and all the information about </a:t>
            </a:r>
            <a:r>
              <a:rPr lang="fr-FR" dirty="0" err="1"/>
              <a:t>what</a:t>
            </a:r>
            <a:r>
              <a:rPr lang="fr-FR" dirty="0"/>
              <a:t> </a:t>
            </a:r>
            <a:r>
              <a:rPr lang="fr-FR" dirty="0" err="1"/>
              <a:t>he</a:t>
            </a:r>
            <a:r>
              <a:rPr lang="fr-FR" dirty="0"/>
              <a:t> or </a:t>
            </a:r>
            <a:r>
              <a:rPr lang="fr-FR" dirty="0" err="1"/>
              <a:t>she</a:t>
            </a:r>
            <a:r>
              <a:rPr lang="fr-FR" dirty="0"/>
              <a:t> </a:t>
            </a:r>
            <a:r>
              <a:rPr lang="fr-FR" dirty="0" err="1"/>
              <a:t>is</a:t>
            </a:r>
            <a:r>
              <a:rPr lang="fr-FR" dirty="0"/>
              <a:t> </a:t>
            </a:r>
            <a:r>
              <a:rPr lang="fr-FR" dirty="0" err="1"/>
              <a:t>agreeing</a:t>
            </a:r>
            <a:r>
              <a:rPr lang="fr-FR" dirty="0"/>
              <a:t> to.</a:t>
            </a:r>
          </a:p>
        </p:txBody>
      </p:sp>
    </p:spTree>
    <p:extLst>
      <p:ext uri="{BB962C8B-B14F-4D97-AF65-F5344CB8AC3E}">
        <p14:creationId xmlns:p14="http://schemas.microsoft.com/office/powerpoint/2010/main" val="14615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878A1-35E1-764F-8758-F7355D27E9F0}"/>
              </a:ext>
            </a:extLst>
          </p:cNvPr>
          <p:cNvSpPr>
            <a:spLocks noGrp="1"/>
          </p:cNvSpPr>
          <p:nvPr>
            <p:ph type="title"/>
          </p:nvPr>
        </p:nvSpPr>
        <p:spPr>
          <a:xfrm>
            <a:off x="457200" y="533400"/>
            <a:ext cx="8305800" cy="1219200"/>
          </a:xfrm>
        </p:spPr>
        <p:txBody>
          <a:bodyPr/>
          <a:lstStyle/>
          <a:p>
            <a:endParaRPr lang="fr-FR"/>
          </a:p>
        </p:txBody>
      </p:sp>
      <p:sp>
        <p:nvSpPr>
          <p:cNvPr id="3" name="Content Placeholder 2">
            <a:extLst>
              <a:ext uri="{FF2B5EF4-FFF2-40B4-BE49-F238E27FC236}">
                <a16:creationId xmlns:a16="http://schemas.microsoft.com/office/drawing/2014/main" id="{DC2CD6CA-055C-D845-978E-49DD120C9490}"/>
              </a:ext>
            </a:extLst>
          </p:cNvPr>
          <p:cNvSpPr>
            <a:spLocks noGrp="1"/>
          </p:cNvSpPr>
          <p:nvPr>
            <p:ph sz="half" idx="1"/>
          </p:nvPr>
        </p:nvSpPr>
        <p:spPr>
          <a:xfrm>
            <a:off x="457200" y="1828800"/>
            <a:ext cx="7620000" cy="4038600"/>
          </a:xfrm>
        </p:spPr>
        <p:txBody>
          <a:bodyPr/>
          <a:lstStyle/>
          <a:p>
            <a:pPr marL="342900" indent="-342900">
              <a:spcAft>
                <a:spcPts val="600"/>
              </a:spcAft>
              <a:buFont typeface="Arial" panose="020B0604020202020204" pitchFamily="34" charset="0"/>
              <a:buChar char="•"/>
            </a:pPr>
            <a:r>
              <a:rPr lang="fr-FR" sz="2400" dirty="0"/>
              <a:t>In case the </a:t>
            </a:r>
            <a:r>
              <a:rPr lang="fr-FR" sz="2400" dirty="0" err="1"/>
              <a:t>survivor</a:t>
            </a:r>
            <a:r>
              <a:rPr lang="fr-FR" sz="2400" dirty="0"/>
              <a:t> </a:t>
            </a:r>
            <a:r>
              <a:rPr lang="fr-FR" sz="2400" dirty="0" err="1"/>
              <a:t>does</a:t>
            </a:r>
            <a:r>
              <a:rPr lang="fr-FR" sz="2400" dirty="0"/>
              <a:t> not </a:t>
            </a:r>
            <a:r>
              <a:rPr lang="fr-FR" sz="2400" dirty="0" err="1"/>
              <a:t>give</a:t>
            </a:r>
            <a:r>
              <a:rPr lang="fr-FR" sz="2400" dirty="0"/>
              <a:t> </a:t>
            </a:r>
            <a:r>
              <a:rPr lang="fr-FR" sz="2400" dirty="0" err="1"/>
              <a:t>her</a:t>
            </a:r>
            <a:r>
              <a:rPr lang="fr-FR" sz="2400" dirty="0"/>
              <a:t>/</a:t>
            </a:r>
            <a:r>
              <a:rPr lang="fr-FR" sz="2400" dirty="0" err="1"/>
              <a:t>his</a:t>
            </a:r>
            <a:r>
              <a:rPr lang="fr-FR" sz="2400" dirty="0"/>
              <a:t> consent for </a:t>
            </a:r>
            <a:r>
              <a:rPr lang="fr-FR" sz="2400" dirty="0" err="1"/>
              <a:t>referral</a:t>
            </a:r>
            <a:r>
              <a:rPr lang="fr-FR" sz="2400" dirty="0"/>
              <a:t> to CM, </a:t>
            </a:r>
            <a:r>
              <a:rPr lang="fr-FR" sz="2400" dirty="0" err="1"/>
              <a:t>emphasize</a:t>
            </a:r>
            <a:r>
              <a:rPr lang="fr-FR" sz="2400" dirty="0"/>
              <a:t> the </a:t>
            </a:r>
            <a:r>
              <a:rPr lang="fr-FR" sz="2400" dirty="0" err="1"/>
              <a:t>availability</a:t>
            </a:r>
            <a:r>
              <a:rPr lang="fr-FR" sz="2400" dirty="0"/>
              <a:t> of </a:t>
            </a:r>
            <a:r>
              <a:rPr lang="fr-FR" sz="2400" dirty="0" err="1"/>
              <a:t>this</a:t>
            </a:r>
            <a:r>
              <a:rPr lang="fr-FR" sz="2400" dirty="0"/>
              <a:t> service </a:t>
            </a:r>
            <a:r>
              <a:rPr lang="fr-FR" sz="2400" dirty="0" err="1"/>
              <a:t>whenever</a:t>
            </a:r>
            <a:r>
              <a:rPr lang="fr-FR" sz="2400" dirty="0"/>
              <a:t> the </a:t>
            </a:r>
            <a:r>
              <a:rPr lang="fr-FR" sz="2400" dirty="0" err="1"/>
              <a:t>survivor</a:t>
            </a:r>
            <a:r>
              <a:rPr lang="fr-FR" sz="2400" dirty="0"/>
              <a:t> </a:t>
            </a:r>
            <a:r>
              <a:rPr lang="fr-FR" sz="2400" dirty="0" err="1"/>
              <a:t>feels</a:t>
            </a:r>
            <a:r>
              <a:rPr lang="fr-FR" sz="2400" dirty="0"/>
              <a:t> </a:t>
            </a:r>
            <a:r>
              <a:rPr lang="fr-FR" sz="2400" dirty="0" err="1"/>
              <a:t>that</a:t>
            </a:r>
            <a:r>
              <a:rPr lang="fr-FR" sz="2400" dirty="0"/>
              <a:t> s/</a:t>
            </a:r>
            <a:r>
              <a:rPr lang="fr-FR" sz="2400" dirty="0" err="1"/>
              <a:t>he</a:t>
            </a:r>
            <a:r>
              <a:rPr lang="fr-FR" sz="2400" dirty="0"/>
              <a:t> </a:t>
            </a:r>
            <a:r>
              <a:rPr lang="fr-FR" sz="2400" dirty="0" err="1"/>
              <a:t>is</a:t>
            </a:r>
            <a:r>
              <a:rPr lang="fr-FR" sz="2400" dirty="0"/>
              <a:t> </a:t>
            </a:r>
            <a:r>
              <a:rPr lang="fr-FR" sz="2400" dirty="0" err="1"/>
              <a:t>ready</a:t>
            </a:r>
            <a:r>
              <a:rPr lang="fr-FR" sz="2400" dirty="0"/>
              <a:t>. </a:t>
            </a:r>
          </a:p>
          <a:p>
            <a:pPr marL="342900" indent="-342900">
              <a:spcAft>
                <a:spcPts val="600"/>
              </a:spcAft>
              <a:buFont typeface="Arial" panose="020B0604020202020204" pitchFamily="34" charset="0"/>
              <a:buChar char="•"/>
            </a:pPr>
            <a:r>
              <a:rPr lang="fr-FR" sz="2400" dirty="0" err="1"/>
              <a:t>Clarify</a:t>
            </a:r>
            <a:r>
              <a:rPr lang="fr-FR" sz="2400" dirty="0"/>
              <a:t> to the </a:t>
            </a:r>
            <a:r>
              <a:rPr lang="fr-FR" sz="2400" dirty="0" err="1"/>
              <a:t>survivor</a:t>
            </a:r>
            <a:r>
              <a:rPr lang="fr-FR" sz="2400" dirty="0"/>
              <a:t> </a:t>
            </a:r>
            <a:r>
              <a:rPr lang="fr-FR" sz="2400" dirty="0" err="1"/>
              <a:t>that</a:t>
            </a:r>
            <a:r>
              <a:rPr lang="fr-FR" sz="2400" dirty="0"/>
              <a:t> s/</a:t>
            </a:r>
            <a:r>
              <a:rPr lang="fr-FR" sz="2400" dirty="0" err="1"/>
              <a:t>he’s</a:t>
            </a:r>
            <a:r>
              <a:rPr lang="fr-FR" sz="2400" dirty="0"/>
              <a:t> more </a:t>
            </a:r>
            <a:r>
              <a:rPr lang="fr-FR" sz="2400" dirty="0" err="1"/>
              <a:t>than</a:t>
            </a:r>
            <a:r>
              <a:rPr lang="fr-FR" sz="2400" dirty="0"/>
              <a:t> </a:t>
            </a:r>
            <a:r>
              <a:rPr lang="fr-FR" sz="2400" dirty="0" err="1"/>
              <a:t>welcome</a:t>
            </a:r>
            <a:r>
              <a:rPr lang="fr-FR" sz="2400" dirty="0"/>
              <a:t> to attend the </a:t>
            </a:r>
            <a:r>
              <a:rPr lang="fr-FR" sz="2400" dirty="0" err="1"/>
              <a:t>activities</a:t>
            </a:r>
            <a:r>
              <a:rPr lang="fr-FR" sz="2400" dirty="0"/>
              <a:t> and </a:t>
            </a:r>
            <a:r>
              <a:rPr lang="fr-FR" sz="2400" dirty="0" err="1"/>
              <a:t>reassure</a:t>
            </a:r>
            <a:r>
              <a:rPr lang="fr-FR" sz="2400" dirty="0"/>
              <a:t> </a:t>
            </a:r>
            <a:r>
              <a:rPr lang="fr-FR" sz="2400" dirty="0" err="1"/>
              <a:t>her</a:t>
            </a:r>
            <a:r>
              <a:rPr lang="fr-FR" sz="2400" dirty="0"/>
              <a:t> </a:t>
            </a:r>
            <a:r>
              <a:rPr lang="fr-FR" sz="2400" dirty="0" err="1"/>
              <a:t>that</a:t>
            </a:r>
            <a:r>
              <a:rPr lang="fr-FR" sz="2400" dirty="0"/>
              <a:t> all the information s/</a:t>
            </a:r>
            <a:r>
              <a:rPr lang="fr-FR" sz="2400" dirty="0" err="1"/>
              <a:t>he</a:t>
            </a:r>
            <a:r>
              <a:rPr lang="fr-FR" sz="2400" dirty="0"/>
              <a:t> </a:t>
            </a:r>
            <a:r>
              <a:rPr lang="fr-FR" sz="2400" dirty="0" err="1"/>
              <a:t>shared</a:t>
            </a:r>
            <a:r>
              <a:rPr lang="fr-FR" sz="2400" dirty="0"/>
              <a:t> </a:t>
            </a:r>
            <a:r>
              <a:rPr lang="fr-FR" sz="2400" dirty="0" err="1"/>
              <a:t>will</a:t>
            </a:r>
            <a:r>
              <a:rPr lang="fr-FR" sz="2400" dirty="0"/>
              <a:t> </a:t>
            </a:r>
            <a:r>
              <a:rPr lang="fr-FR" sz="2400" dirty="0" err="1"/>
              <a:t>remain</a:t>
            </a:r>
            <a:r>
              <a:rPr lang="fr-FR" sz="2400" dirty="0"/>
              <a:t> </a:t>
            </a:r>
            <a:r>
              <a:rPr lang="fr-FR" sz="2400" dirty="0" err="1"/>
              <a:t>confidential</a:t>
            </a:r>
            <a:r>
              <a:rPr lang="fr-FR" sz="2400" dirty="0"/>
              <a:t>;</a:t>
            </a:r>
          </a:p>
          <a:p>
            <a:pPr marL="342900" indent="-342900">
              <a:spcAft>
                <a:spcPts val="600"/>
              </a:spcAft>
              <a:buFont typeface="Arial" panose="020B0604020202020204" pitchFamily="34" charset="0"/>
              <a:buChar char="•"/>
            </a:pPr>
            <a:r>
              <a:rPr lang="fr-FR" sz="2400" dirty="0"/>
              <a:t>Do not talk about the incident or the </a:t>
            </a:r>
            <a:r>
              <a:rPr lang="fr-FR" sz="2400" dirty="0" err="1"/>
              <a:t>survivor</a:t>
            </a:r>
            <a:r>
              <a:rPr lang="fr-FR" sz="2400" dirty="0"/>
              <a:t> to </a:t>
            </a:r>
            <a:r>
              <a:rPr lang="fr-FR" sz="2400" dirty="0" err="1"/>
              <a:t>anyone</a:t>
            </a:r>
            <a:r>
              <a:rPr lang="fr-FR" sz="2400" dirty="0"/>
              <a:t> </a:t>
            </a:r>
            <a:r>
              <a:rPr lang="fr-FR" sz="2400" dirty="0" err="1"/>
              <a:t>other</a:t>
            </a:r>
            <a:r>
              <a:rPr lang="fr-FR" sz="2400" dirty="0"/>
              <a:t> </a:t>
            </a:r>
            <a:r>
              <a:rPr lang="fr-FR" sz="2400" dirty="0" err="1"/>
              <a:t>than</a:t>
            </a:r>
            <a:r>
              <a:rPr lang="fr-FR" sz="2400" dirty="0"/>
              <a:t> the </a:t>
            </a:r>
            <a:r>
              <a:rPr lang="fr-FR" sz="2400" dirty="0" err="1"/>
              <a:t>caseworker</a:t>
            </a:r>
            <a:r>
              <a:rPr lang="fr-FR" sz="2400" dirty="0"/>
              <a:t>.</a:t>
            </a:r>
          </a:p>
          <a:p>
            <a:endParaRPr lang="fr-FR" dirty="0"/>
          </a:p>
          <a:p>
            <a:endParaRPr lang="fr-FR" dirty="0"/>
          </a:p>
        </p:txBody>
      </p:sp>
    </p:spTree>
    <p:extLst>
      <p:ext uri="{BB962C8B-B14F-4D97-AF65-F5344CB8AC3E}">
        <p14:creationId xmlns:p14="http://schemas.microsoft.com/office/powerpoint/2010/main" val="696333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88D48-01D9-3042-B239-B6F15631FA2D}"/>
              </a:ext>
            </a:extLst>
          </p:cNvPr>
          <p:cNvSpPr>
            <a:spLocks noGrp="1"/>
          </p:cNvSpPr>
          <p:nvPr>
            <p:ph type="title"/>
          </p:nvPr>
        </p:nvSpPr>
        <p:spPr>
          <a:xfrm>
            <a:off x="457200" y="609600"/>
            <a:ext cx="8305800" cy="914400"/>
          </a:xfrm>
        </p:spPr>
        <p:txBody>
          <a:bodyPr/>
          <a:lstStyle/>
          <a:p>
            <a:r>
              <a:rPr lang="fr-FR" b="1" dirty="0" err="1"/>
              <a:t>Disclosure</a:t>
            </a:r>
            <a:r>
              <a:rPr lang="fr-FR" b="1" dirty="0"/>
              <a:t> of </a:t>
            </a:r>
            <a:r>
              <a:rPr lang="fr-FR" b="1" dirty="0" err="1"/>
              <a:t>perpetration</a:t>
            </a:r>
            <a:r>
              <a:rPr lang="fr-FR" b="1" dirty="0"/>
              <a:t> of violence</a:t>
            </a:r>
          </a:p>
        </p:txBody>
      </p:sp>
      <p:sp>
        <p:nvSpPr>
          <p:cNvPr id="3" name="Content Placeholder 2">
            <a:extLst>
              <a:ext uri="{FF2B5EF4-FFF2-40B4-BE49-F238E27FC236}">
                <a16:creationId xmlns:a16="http://schemas.microsoft.com/office/drawing/2014/main" id="{D4906E3F-6E7B-8545-9AA3-B0363939A52D}"/>
              </a:ext>
            </a:extLst>
          </p:cNvPr>
          <p:cNvSpPr>
            <a:spLocks noGrp="1"/>
          </p:cNvSpPr>
          <p:nvPr>
            <p:ph sz="half" idx="1"/>
          </p:nvPr>
        </p:nvSpPr>
        <p:spPr>
          <a:xfrm>
            <a:off x="457200" y="1524000"/>
            <a:ext cx="8077200" cy="4876800"/>
          </a:xfrm>
        </p:spPr>
        <p:txBody>
          <a:bodyPr/>
          <a:lstStyle/>
          <a:p>
            <a:r>
              <a:rPr lang="fr-FR" dirty="0"/>
              <a:t>If the </a:t>
            </a:r>
            <a:r>
              <a:rPr lang="fr-FR" dirty="0" err="1"/>
              <a:t>disclosure</a:t>
            </a:r>
            <a:r>
              <a:rPr lang="fr-FR" dirty="0"/>
              <a:t> </a:t>
            </a:r>
            <a:r>
              <a:rPr lang="fr-FR" dirty="0" err="1"/>
              <a:t>is</a:t>
            </a:r>
            <a:r>
              <a:rPr lang="fr-FR" dirty="0"/>
              <a:t> about </a:t>
            </a:r>
            <a:r>
              <a:rPr lang="fr-FR" dirty="0" err="1"/>
              <a:t>perpetration</a:t>
            </a:r>
            <a:r>
              <a:rPr lang="fr-FR" dirty="0"/>
              <a:t> of violence, how </a:t>
            </a:r>
            <a:r>
              <a:rPr lang="fr-FR" dirty="0" err="1"/>
              <a:t>would</a:t>
            </a:r>
            <a:r>
              <a:rPr lang="fr-FR" dirty="0"/>
              <a:t> </a:t>
            </a:r>
            <a:r>
              <a:rPr lang="fr-FR" dirty="0" err="1"/>
              <a:t>you</a:t>
            </a:r>
            <a:r>
              <a:rPr lang="fr-FR" dirty="0"/>
              <a:t> </a:t>
            </a:r>
            <a:r>
              <a:rPr lang="fr-FR" dirty="0" err="1"/>
              <a:t>respond</a:t>
            </a:r>
            <a:r>
              <a:rPr lang="fr-FR" dirty="0"/>
              <a:t>?</a:t>
            </a:r>
          </a:p>
          <a:p>
            <a:endParaRPr lang="fr-FR" dirty="0"/>
          </a:p>
          <a:p>
            <a:pPr marL="342900" indent="-342900">
              <a:spcAft>
                <a:spcPts val="600"/>
              </a:spcAft>
              <a:buFont typeface="Arial" panose="020B0604020202020204" pitchFamily="34" charset="0"/>
              <a:buChar char="•"/>
            </a:pPr>
            <a:r>
              <a:rPr lang="fr-FR" sz="2200" dirty="0" err="1"/>
              <a:t>Thank</a:t>
            </a:r>
            <a:r>
              <a:rPr lang="fr-FR" sz="2200" dirty="0"/>
              <a:t> the parent for sharing and </a:t>
            </a:r>
            <a:r>
              <a:rPr lang="fr-FR" sz="2200" dirty="0" err="1"/>
              <a:t>highlight</a:t>
            </a:r>
            <a:r>
              <a:rPr lang="fr-FR" sz="2200" dirty="0"/>
              <a:t> </a:t>
            </a:r>
            <a:r>
              <a:rPr lang="fr-FR" sz="2200" dirty="0" err="1"/>
              <a:t>that</a:t>
            </a:r>
            <a:r>
              <a:rPr lang="fr-FR" sz="2200" dirty="0"/>
              <a:t> the </a:t>
            </a:r>
            <a:r>
              <a:rPr lang="fr-FR" sz="2200" dirty="0" err="1"/>
              <a:t>purpose</a:t>
            </a:r>
            <a:r>
              <a:rPr lang="fr-FR" sz="2200" dirty="0"/>
              <a:t> of the  </a:t>
            </a:r>
            <a:r>
              <a:rPr lang="fr-FR" sz="2200" dirty="0" err="1"/>
              <a:t>parenting</a:t>
            </a:r>
            <a:r>
              <a:rPr lang="fr-FR" sz="2200" dirty="0"/>
              <a:t> </a:t>
            </a:r>
            <a:r>
              <a:rPr lang="fr-FR" sz="2200" dirty="0" err="1"/>
              <a:t>skills</a:t>
            </a:r>
            <a:r>
              <a:rPr lang="fr-FR" sz="2200" dirty="0"/>
              <a:t> sessions </a:t>
            </a:r>
          </a:p>
          <a:p>
            <a:pPr marL="342900" indent="-342900">
              <a:spcAft>
                <a:spcPts val="600"/>
              </a:spcAft>
              <a:buFont typeface="Arial" panose="020B0604020202020204" pitchFamily="34" charset="0"/>
              <a:buChar char="•"/>
            </a:pPr>
            <a:r>
              <a:rPr lang="fr-FR" sz="2200" dirty="0" err="1"/>
              <a:t>Empathize</a:t>
            </a:r>
            <a:r>
              <a:rPr lang="fr-FR" sz="2200" dirty="0"/>
              <a:t> the </a:t>
            </a:r>
            <a:r>
              <a:rPr lang="fr-FR" sz="2200" dirty="0" err="1"/>
              <a:t>negative</a:t>
            </a:r>
            <a:r>
              <a:rPr lang="fr-FR" sz="2200" dirty="0"/>
              <a:t> impact of violent discipline:</a:t>
            </a:r>
          </a:p>
          <a:p>
            <a:pPr marL="635000" indent="-357188">
              <a:spcAft>
                <a:spcPts val="600"/>
              </a:spcAft>
              <a:buFont typeface="Arial" panose="020B0604020202020204" pitchFamily="34" charset="0"/>
              <a:buChar char="•"/>
            </a:pPr>
            <a:r>
              <a:rPr lang="fr-FR" sz="2200" dirty="0"/>
              <a:t>The </a:t>
            </a:r>
            <a:r>
              <a:rPr lang="fr-FR" sz="2200" dirty="0" err="1"/>
              <a:t>child</a:t>
            </a:r>
            <a:r>
              <a:rPr lang="fr-FR" sz="2200" dirty="0"/>
              <a:t> </a:t>
            </a:r>
            <a:r>
              <a:rPr lang="fr-FR" sz="2200" dirty="0" err="1"/>
              <a:t>may</a:t>
            </a:r>
            <a:r>
              <a:rPr lang="fr-FR" sz="2200" dirty="0"/>
              <a:t> </a:t>
            </a:r>
            <a:r>
              <a:rPr lang="fr-FR" sz="2200" dirty="0" err="1"/>
              <a:t>obey</a:t>
            </a:r>
            <a:r>
              <a:rPr lang="fr-FR" sz="2200" dirty="0"/>
              <a:t> but </a:t>
            </a:r>
            <a:r>
              <a:rPr lang="fr-FR" sz="2200" dirty="0" err="1"/>
              <a:t>only</a:t>
            </a:r>
            <a:r>
              <a:rPr lang="fr-FR" sz="2200" dirty="0"/>
              <a:t> out of </a:t>
            </a:r>
            <a:r>
              <a:rPr lang="fr-FR" sz="2200" dirty="0" err="1"/>
              <a:t>fear</a:t>
            </a:r>
            <a:r>
              <a:rPr lang="fr-FR" sz="2200" dirty="0"/>
              <a:t>. </a:t>
            </a:r>
          </a:p>
          <a:p>
            <a:pPr marL="635000" indent="-357188">
              <a:spcAft>
                <a:spcPts val="600"/>
              </a:spcAft>
              <a:buFont typeface="Arial" panose="020B0604020202020204" pitchFamily="34" charset="0"/>
              <a:buChar char="•"/>
            </a:pPr>
            <a:r>
              <a:rPr lang="fr-FR" sz="2200" dirty="0"/>
              <a:t>In </a:t>
            </a:r>
            <a:r>
              <a:rPr lang="fr-FR" sz="2200" dirty="0" err="1"/>
              <a:t>using</a:t>
            </a:r>
            <a:r>
              <a:rPr lang="fr-FR" sz="2200" dirty="0"/>
              <a:t> violent discipline, </a:t>
            </a:r>
            <a:r>
              <a:rPr lang="fr-FR" sz="2200" dirty="0" err="1"/>
              <a:t>you</a:t>
            </a:r>
            <a:r>
              <a:rPr lang="fr-FR" sz="2200" dirty="0"/>
              <a:t> </a:t>
            </a:r>
            <a:r>
              <a:rPr lang="fr-FR" sz="2200" dirty="0" err="1"/>
              <a:t>role</a:t>
            </a:r>
            <a:r>
              <a:rPr lang="fr-FR" sz="2200" dirty="0"/>
              <a:t> model </a:t>
            </a:r>
            <a:r>
              <a:rPr lang="fr-FR" sz="2200" dirty="0" err="1"/>
              <a:t>that</a:t>
            </a:r>
            <a:r>
              <a:rPr lang="fr-FR" sz="2200" dirty="0"/>
              <a:t> violence </a:t>
            </a:r>
            <a:r>
              <a:rPr lang="fr-FR" sz="2200" dirty="0" err="1"/>
              <a:t>is</a:t>
            </a:r>
            <a:r>
              <a:rPr lang="fr-FR" sz="2200" dirty="0"/>
              <a:t> an acceptable </a:t>
            </a:r>
            <a:r>
              <a:rPr lang="fr-FR" sz="2200" dirty="0" err="1"/>
              <a:t>way</a:t>
            </a:r>
            <a:r>
              <a:rPr lang="fr-FR" sz="2200" dirty="0"/>
              <a:t> of </a:t>
            </a:r>
            <a:r>
              <a:rPr lang="fr-FR" sz="2200" dirty="0" err="1"/>
              <a:t>dealing</a:t>
            </a:r>
            <a:r>
              <a:rPr lang="fr-FR" sz="2200" dirty="0"/>
              <a:t> </a:t>
            </a:r>
            <a:r>
              <a:rPr lang="fr-FR" sz="2200" dirty="0" err="1"/>
              <a:t>with</a:t>
            </a:r>
            <a:r>
              <a:rPr lang="fr-FR" sz="2200" dirty="0"/>
              <a:t> frustration. </a:t>
            </a:r>
          </a:p>
          <a:p>
            <a:pPr marL="635000" indent="-357188">
              <a:spcAft>
                <a:spcPts val="600"/>
              </a:spcAft>
              <a:buFont typeface="Arial" panose="020B0604020202020204" pitchFamily="34" charset="0"/>
              <a:buChar char="•"/>
            </a:pPr>
            <a:r>
              <a:rPr lang="fr-FR" sz="2200" dirty="0"/>
              <a:t>It </a:t>
            </a:r>
            <a:r>
              <a:rPr lang="fr-FR" sz="2200" dirty="0" err="1"/>
              <a:t>generates</a:t>
            </a:r>
            <a:r>
              <a:rPr lang="fr-FR" sz="2200" dirty="0"/>
              <a:t> high </a:t>
            </a:r>
            <a:r>
              <a:rPr lang="fr-FR" sz="2200" dirty="0" err="1"/>
              <a:t>levels</a:t>
            </a:r>
            <a:r>
              <a:rPr lang="fr-FR" sz="2200" dirty="0"/>
              <a:t> of stress for the </a:t>
            </a:r>
            <a:r>
              <a:rPr lang="fr-FR" sz="2200" dirty="0" err="1"/>
              <a:t>child</a:t>
            </a:r>
            <a:r>
              <a:rPr lang="fr-FR" sz="2200" dirty="0"/>
              <a:t> </a:t>
            </a:r>
            <a:r>
              <a:rPr lang="fr-FR" sz="2200" dirty="0" err="1"/>
              <a:t>which</a:t>
            </a:r>
            <a:r>
              <a:rPr lang="fr-FR" sz="2200" dirty="0"/>
              <a:t> affects </a:t>
            </a:r>
            <a:r>
              <a:rPr lang="fr-FR" sz="2200" dirty="0" err="1"/>
              <a:t>brain</a:t>
            </a:r>
            <a:r>
              <a:rPr lang="fr-FR" sz="2200" dirty="0"/>
              <a:t> </a:t>
            </a:r>
            <a:r>
              <a:rPr lang="fr-FR" sz="2200" dirty="0" err="1"/>
              <a:t>development</a:t>
            </a:r>
            <a:r>
              <a:rPr lang="fr-FR" sz="2200" dirty="0"/>
              <a:t>.</a:t>
            </a:r>
          </a:p>
          <a:p>
            <a:endParaRPr lang="fr-FR" dirty="0"/>
          </a:p>
        </p:txBody>
      </p:sp>
    </p:spTree>
    <p:extLst>
      <p:ext uri="{BB962C8B-B14F-4D97-AF65-F5344CB8AC3E}">
        <p14:creationId xmlns:p14="http://schemas.microsoft.com/office/powerpoint/2010/main" val="3912920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4BB628-567D-5C4E-86A7-2C8AFEC47056}"/>
              </a:ext>
            </a:extLst>
          </p:cNvPr>
          <p:cNvSpPr>
            <a:spLocks noGrp="1"/>
          </p:cNvSpPr>
          <p:nvPr>
            <p:ph idx="1"/>
          </p:nvPr>
        </p:nvSpPr>
        <p:spPr>
          <a:xfrm>
            <a:off x="397565" y="1828800"/>
            <a:ext cx="8305800" cy="4648200"/>
          </a:xfrm>
        </p:spPr>
        <p:txBody>
          <a:bodyPr/>
          <a:lstStyle/>
          <a:p>
            <a:pPr>
              <a:spcAft>
                <a:spcPts val="600"/>
              </a:spcAft>
            </a:pPr>
            <a:r>
              <a:rPr lang="fr-FR" dirty="0"/>
              <a:t>-	</a:t>
            </a:r>
            <a:r>
              <a:rPr lang="fr-FR" sz="2400" dirty="0" err="1"/>
              <a:t>Highlight</a:t>
            </a:r>
            <a:r>
              <a:rPr lang="fr-FR" sz="2400" dirty="0"/>
              <a:t> the positive discipline techniques </a:t>
            </a:r>
            <a:r>
              <a:rPr lang="fr-FR" sz="2400" dirty="0" err="1"/>
              <a:t>that</a:t>
            </a:r>
            <a:r>
              <a:rPr lang="fr-FR" sz="2400" dirty="0"/>
              <a:t> </a:t>
            </a:r>
            <a:r>
              <a:rPr lang="fr-FR" sz="2400" dirty="0" err="1"/>
              <a:t>you</a:t>
            </a:r>
            <a:r>
              <a:rPr lang="fr-FR" sz="2400" dirty="0"/>
              <a:t> </a:t>
            </a:r>
            <a:r>
              <a:rPr lang="fr-FR" sz="2400" dirty="0" err="1"/>
              <a:t>already</a:t>
            </a:r>
            <a:r>
              <a:rPr lang="fr-FR" sz="2400" dirty="0"/>
              <a:t> have or </a:t>
            </a:r>
            <a:r>
              <a:rPr lang="fr-FR" sz="2400" dirty="0" err="1"/>
              <a:t>will</a:t>
            </a:r>
            <a:r>
              <a:rPr lang="fr-FR" sz="2400" dirty="0"/>
              <a:t> </a:t>
            </a:r>
            <a:r>
              <a:rPr lang="fr-FR" sz="2400" dirty="0" err="1"/>
              <a:t>share</a:t>
            </a:r>
            <a:r>
              <a:rPr lang="fr-FR" sz="2400" dirty="0"/>
              <a:t> to </a:t>
            </a:r>
            <a:r>
              <a:rPr lang="fr-FR" sz="2400" dirty="0" err="1"/>
              <a:t>avoid</a:t>
            </a:r>
            <a:r>
              <a:rPr lang="fr-FR" sz="2400" dirty="0"/>
              <a:t> </a:t>
            </a:r>
            <a:r>
              <a:rPr lang="fr-FR" sz="2400" dirty="0" err="1"/>
              <a:t>using</a:t>
            </a:r>
            <a:r>
              <a:rPr lang="fr-FR" sz="2400" dirty="0"/>
              <a:t> violent </a:t>
            </a:r>
            <a:r>
              <a:rPr lang="fr-FR" sz="2400" dirty="0" err="1"/>
              <a:t>punishment</a:t>
            </a:r>
            <a:endParaRPr lang="fr-FR" sz="2400" dirty="0"/>
          </a:p>
          <a:p>
            <a:pPr>
              <a:spcAft>
                <a:spcPts val="600"/>
              </a:spcAft>
              <a:buFontTx/>
              <a:buChar char="-"/>
            </a:pPr>
            <a:r>
              <a:rPr lang="fr-FR" sz="2400" dirty="0"/>
              <a:t>If the participant </a:t>
            </a:r>
            <a:r>
              <a:rPr lang="fr-FR" sz="2400" dirty="0" err="1"/>
              <a:t>is</a:t>
            </a:r>
            <a:r>
              <a:rPr lang="fr-FR" sz="2400" dirty="0"/>
              <a:t> not open to </a:t>
            </a:r>
            <a:r>
              <a:rPr lang="fr-FR" sz="2400" dirty="0" err="1"/>
              <a:t>your</a:t>
            </a:r>
            <a:r>
              <a:rPr lang="fr-FR" sz="2400" dirty="0"/>
              <a:t> argument, at the end of the session, talk to </a:t>
            </a:r>
            <a:r>
              <a:rPr lang="fr-FR" sz="2400" dirty="0" err="1"/>
              <a:t>him</a:t>
            </a:r>
            <a:r>
              <a:rPr lang="fr-FR" sz="2400" dirty="0"/>
              <a:t> or </a:t>
            </a:r>
            <a:r>
              <a:rPr lang="fr-FR" sz="2400" dirty="0" err="1"/>
              <a:t>her</a:t>
            </a:r>
            <a:r>
              <a:rPr lang="fr-FR" sz="2400" dirty="0"/>
              <a:t> and </a:t>
            </a:r>
            <a:r>
              <a:rPr lang="fr-FR" sz="2400" dirty="0" err="1"/>
              <a:t>suggest</a:t>
            </a:r>
            <a:r>
              <a:rPr lang="fr-FR" sz="2400" dirty="0"/>
              <a:t> a </a:t>
            </a:r>
            <a:r>
              <a:rPr lang="fr-FR" sz="2400" dirty="0" err="1"/>
              <a:t>referral</a:t>
            </a:r>
            <a:r>
              <a:rPr lang="fr-FR" sz="2400" dirty="0"/>
              <a:t> to a case </a:t>
            </a:r>
            <a:r>
              <a:rPr lang="fr-FR" sz="2400" dirty="0" err="1"/>
              <a:t>worker</a:t>
            </a:r>
            <a:r>
              <a:rPr lang="fr-FR" sz="2400" dirty="0"/>
              <a:t> </a:t>
            </a:r>
          </a:p>
          <a:p>
            <a:pPr>
              <a:spcAft>
                <a:spcPts val="600"/>
              </a:spcAft>
              <a:buFontTx/>
              <a:buChar char="-"/>
            </a:pPr>
            <a:r>
              <a:rPr lang="fr-FR" sz="2400" dirty="0" err="1"/>
              <a:t>Severe</a:t>
            </a:r>
            <a:r>
              <a:rPr lang="fr-FR" sz="2400" dirty="0"/>
              <a:t> </a:t>
            </a:r>
            <a:r>
              <a:rPr lang="fr-FR" sz="2400" dirty="0" err="1"/>
              <a:t>forms</a:t>
            </a:r>
            <a:r>
              <a:rPr lang="fr-FR" sz="2400" dirty="0"/>
              <a:t> of violence </a:t>
            </a:r>
            <a:r>
              <a:rPr lang="fr-FR" sz="2400" dirty="0" err="1"/>
              <a:t>such</a:t>
            </a:r>
            <a:r>
              <a:rPr lang="fr-FR" sz="2400" dirty="0"/>
              <a:t> as but not </a:t>
            </a:r>
            <a:r>
              <a:rPr lang="fr-FR" sz="2400" dirty="0" err="1"/>
              <a:t>limited</a:t>
            </a:r>
            <a:r>
              <a:rPr lang="fr-FR" sz="2400" dirty="0"/>
              <a:t> to </a:t>
            </a:r>
            <a:r>
              <a:rPr lang="fr-FR" sz="2400" dirty="0" err="1"/>
              <a:t>sexual</a:t>
            </a:r>
            <a:r>
              <a:rPr lang="fr-FR" sz="2400" dirty="0"/>
              <a:t> abuse, </a:t>
            </a:r>
            <a:r>
              <a:rPr lang="fr-FR" sz="2400" dirty="0" err="1"/>
              <a:t>burns</a:t>
            </a:r>
            <a:r>
              <a:rPr lang="fr-FR" sz="2400" dirty="0"/>
              <a:t>, </a:t>
            </a:r>
            <a:r>
              <a:rPr lang="fr-FR" sz="2400" dirty="0" err="1"/>
              <a:t>cuts</a:t>
            </a:r>
            <a:r>
              <a:rPr lang="fr-FR" sz="2400" dirty="0"/>
              <a:t>, </a:t>
            </a:r>
            <a:r>
              <a:rPr lang="fr-FR" sz="2400" dirty="0" err="1"/>
              <a:t>hitting</a:t>
            </a:r>
            <a:r>
              <a:rPr lang="fr-FR" sz="2400" dirty="0"/>
              <a:t> </a:t>
            </a:r>
            <a:r>
              <a:rPr lang="fr-FR" sz="2400" dirty="0" err="1"/>
              <a:t>with</a:t>
            </a:r>
            <a:r>
              <a:rPr lang="fr-FR" sz="2400" dirty="0"/>
              <a:t> an </a:t>
            </a:r>
            <a:r>
              <a:rPr lang="fr-FR" sz="2400" dirty="0" err="1"/>
              <a:t>object</a:t>
            </a:r>
            <a:r>
              <a:rPr lang="fr-FR" sz="2400" dirty="0"/>
              <a:t>, </a:t>
            </a:r>
            <a:r>
              <a:rPr lang="fr-FR" sz="2400" dirty="0" err="1"/>
              <a:t>deprivation</a:t>
            </a:r>
            <a:r>
              <a:rPr lang="fr-FR" sz="2400" dirty="0"/>
              <a:t> of </a:t>
            </a:r>
            <a:r>
              <a:rPr lang="fr-FR" sz="2400" dirty="0" err="1"/>
              <a:t>food</a:t>
            </a:r>
            <a:r>
              <a:rPr lang="fr-FR" sz="2400" dirty="0"/>
              <a:t>, isolation </a:t>
            </a:r>
            <a:r>
              <a:rPr lang="fr-FR" sz="2400" dirty="0" err="1"/>
              <a:t>should</a:t>
            </a:r>
            <a:r>
              <a:rPr lang="fr-FR" sz="2400" dirty="0"/>
              <a:t> </a:t>
            </a:r>
            <a:r>
              <a:rPr lang="fr-FR" sz="2400" dirty="0" err="1"/>
              <a:t>be</a:t>
            </a:r>
            <a:r>
              <a:rPr lang="fr-FR" sz="2400" dirty="0"/>
              <a:t> </a:t>
            </a:r>
            <a:r>
              <a:rPr lang="fr-FR" sz="2400" dirty="0" err="1"/>
              <a:t>immediately</a:t>
            </a:r>
            <a:r>
              <a:rPr lang="fr-FR" sz="2400" dirty="0"/>
              <a:t> </a:t>
            </a:r>
            <a:r>
              <a:rPr lang="fr-FR" sz="2400" dirty="0" err="1"/>
              <a:t>reported</a:t>
            </a:r>
            <a:r>
              <a:rPr lang="fr-FR" sz="2400" dirty="0"/>
              <a:t> to a </a:t>
            </a:r>
            <a:r>
              <a:rPr lang="fr-FR" sz="2400" dirty="0" err="1"/>
              <a:t>child</a:t>
            </a:r>
            <a:r>
              <a:rPr lang="fr-FR" sz="2400" dirty="0"/>
              <a:t> protection case management team.</a:t>
            </a:r>
          </a:p>
          <a:p>
            <a:endParaRPr lang="fr-FR" dirty="0"/>
          </a:p>
          <a:p>
            <a:endParaRPr lang="fr-FR" dirty="0"/>
          </a:p>
        </p:txBody>
      </p:sp>
      <p:sp>
        <p:nvSpPr>
          <p:cNvPr id="4" name="Title 1">
            <a:extLst>
              <a:ext uri="{FF2B5EF4-FFF2-40B4-BE49-F238E27FC236}">
                <a16:creationId xmlns:a16="http://schemas.microsoft.com/office/drawing/2014/main" id="{F5BCB49D-D462-D84E-80C3-6879A69346B4}"/>
              </a:ext>
            </a:extLst>
          </p:cNvPr>
          <p:cNvSpPr>
            <a:spLocks noGrp="1"/>
          </p:cNvSpPr>
          <p:nvPr>
            <p:ph type="title"/>
          </p:nvPr>
        </p:nvSpPr>
        <p:spPr>
          <a:xfrm>
            <a:off x="404191" y="381000"/>
            <a:ext cx="8305800" cy="1295400"/>
          </a:xfrm>
        </p:spPr>
        <p:txBody>
          <a:bodyPr/>
          <a:lstStyle/>
          <a:p>
            <a:r>
              <a:rPr lang="fr-FR" b="1" dirty="0" err="1"/>
              <a:t>Disclosure</a:t>
            </a:r>
            <a:r>
              <a:rPr lang="fr-FR" b="1" dirty="0"/>
              <a:t> of </a:t>
            </a:r>
            <a:r>
              <a:rPr lang="fr-FR" b="1" dirty="0" err="1"/>
              <a:t>perpetration</a:t>
            </a:r>
            <a:r>
              <a:rPr lang="fr-FR" b="1" dirty="0"/>
              <a:t> of violence </a:t>
            </a:r>
            <a:r>
              <a:rPr lang="fr-FR" b="1" dirty="0" err="1"/>
              <a:t>ctd</a:t>
            </a:r>
            <a:endParaRPr lang="fr-FR" b="1" dirty="0"/>
          </a:p>
        </p:txBody>
      </p:sp>
    </p:spTree>
    <p:extLst>
      <p:ext uri="{BB962C8B-B14F-4D97-AF65-F5344CB8AC3E}">
        <p14:creationId xmlns:p14="http://schemas.microsoft.com/office/powerpoint/2010/main" val="37733379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12355-6714-5D4B-AE5B-F87A269FF31B}"/>
              </a:ext>
            </a:extLst>
          </p:cNvPr>
          <p:cNvSpPr>
            <a:spLocks noGrp="1"/>
          </p:cNvSpPr>
          <p:nvPr>
            <p:ph type="title"/>
          </p:nvPr>
        </p:nvSpPr>
        <p:spPr/>
        <p:txBody>
          <a:bodyPr/>
          <a:lstStyle/>
          <a:p>
            <a:r>
              <a:rPr lang="fr-FR" b="1" dirty="0" err="1"/>
              <a:t>Let’s</a:t>
            </a:r>
            <a:r>
              <a:rPr lang="fr-FR" b="1" dirty="0"/>
              <a:t> </a:t>
            </a:r>
            <a:r>
              <a:rPr lang="fr-FR" b="1" dirty="0" err="1"/>
              <a:t>role</a:t>
            </a:r>
            <a:r>
              <a:rPr lang="fr-FR" b="1" dirty="0"/>
              <a:t> </a:t>
            </a:r>
            <a:r>
              <a:rPr lang="fr-FR" b="1" dirty="0" err="1"/>
              <a:t>play</a:t>
            </a:r>
            <a:r>
              <a:rPr lang="fr-FR" b="1" dirty="0"/>
              <a:t>!</a:t>
            </a:r>
          </a:p>
        </p:txBody>
      </p:sp>
      <p:sp>
        <p:nvSpPr>
          <p:cNvPr id="3" name="Content Placeholder 2">
            <a:extLst>
              <a:ext uri="{FF2B5EF4-FFF2-40B4-BE49-F238E27FC236}">
                <a16:creationId xmlns:a16="http://schemas.microsoft.com/office/drawing/2014/main" id="{C1B5F146-6362-2E43-8EF1-893142104481}"/>
              </a:ext>
            </a:extLst>
          </p:cNvPr>
          <p:cNvSpPr>
            <a:spLocks noGrp="1"/>
          </p:cNvSpPr>
          <p:nvPr>
            <p:ph idx="1"/>
          </p:nvPr>
        </p:nvSpPr>
        <p:spPr/>
        <p:txBody>
          <a:bodyPr/>
          <a:lstStyle/>
          <a:p>
            <a:pPr marL="457200" indent="-457200">
              <a:buFont typeface="Arial" panose="020B0604020202020204" pitchFamily="34" charset="0"/>
              <a:buChar char="•"/>
            </a:pPr>
            <a:r>
              <a:rPr lang="fr-FR" dirty="0"/>
              <a:t>A situation of </a:t>
            </a:r>
            <a:r>
              <a:rPr lang="fr-FR" dirty="0" err="1"/>
              <a:t>perpetration</a:t>
            </a:r>
            <a:r>
              <a:rPr lang="fr-FR" dirty="0"/>
              <a:t> of violence </a:t>
            </a:r>
            <a:r>
              <a:rPr lang="fr-FR" dirty="0" err="1"/>
              <a:t>against</a:t>
            </a:r>
            <a:r>
              <a:rPr lang="fr-FR" dirty="0"/>
              <a:t> </a:t>
            </a:r>
            <a:r>
              <a:rPr lang="fr-FR" dirty="0" err="1"/>
              <a:t>children</a:t>
            </a:r>
            <a:endParaRPr lang="fr-FR" dirty="0"/>
          </a:p>
        </p:txBody>
      </p:sp>
    </p:spTree>
    <p:extLst>
      <p:ext uri="{BB962C8B-B14F-4D97-AF65-F5344CB8AC3E}">
        <p14:creationId xmlns:p14="http://schemas.microsoft.com/office/powerpoint/2010/main" val="14247622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5D8E3-E575-A649-987A-EEC22FE94142}"/>
              </a:ext>
            </a:extLst>
          </p:cNvPr>
          <p:cNvSpPr>
            <a:spLocks noGrp="1"/>
          </p:cNvSpPr>
          <p:nvPr>
            <p:ph type="title"/>
          </p:nvPr>
        </p:nvSpPr>
        <p:spPr>
          <a:xfrm>
            <a:off x="443948" y="457200"/>
            <a:ext cx="8305800" cy="1219200"/>
          </a:xfrm>
        </p:spPr>
        <p:txBody>
          <a:bodyPr/>
          <a:lstStyle/>
          <a:p>
            <a:r>
              <a:rPr lang="fr-FR" b="1" dirty="0" err="1"/>
              <a:t>Implementation</a:t>
            </a:r>
            <a:r>
              <a:rPr lang="fr-FR" b="1" dirty="0"/>
              <a:t> guidance - Quiz</a:t>
            </a:r>
          </a:p>
        </p:txBody>
      </p:sp>
      <p:sp>
        <p:nvSpPr>
          <p:cNvPr id="3" name="Content Placeholder 2">
            <a:extLst>
              <a:ext uri="{FF2B5EF4-FFF2-40B4-BE49-F238E27FC236}">
                <a16:creationId xmlns:a16="http://schemas.microsoft.com/office/drawing/2014/main" id="{27BB9CFC-A0E6-F74B-A578-B71475733157}"/>
              </a:ext>
            </a:extLst>
          </p:cNvPr>
          <p:cNvSpPr>
            <a:spLocks noGrp="1"/>
          </p:cNvSpPr>
          <p:nvPr>
            <p:ph idx="1"/>
          </p:nvPr>
        </p:nvSpPr>
        <p:spPr>
          <a:xfrm>
            <a:off x="443948" y="1447800"/>
            <a:ext cx="8305800" cy="5029200"/>
          </a:xfrm>
        </p:spPr>
        <p:txBody>
          <a:bodyPr/>
          <a:lstStyle/>
          <a:p>
            <a:pPr>
              <a:buFont typeface="Arial" panose="020B0604020202020204" pitchFamily="34" charset="0"/>
              <a:buChar char="•"/>
            </a:pPr>
            <a:r>
              <a:rPr lang="fr-FR" sz="2400" dirty="0"/>
              <a:t>How do </a:t>
            </a:r>
            <a:r>
              <a:rPr lang="fr-FR" sz="2400" dirty="0" err="1"/>
              <a:t>you</a:t>
            </a:r>
            <a:r>
              <a:rPr lang="fr-FR" sz="2400" dirty="0"/>
              <a:t> </a:t>
            </a:r>
            <a:r>
              <a:rPr lang="fr-FR" sz="2400" dirty="0" err="1"/>
              <a:t>recruit</a:t>
            </a:r>
            <a:r>
              <a:rPr lang="fr-FR" sz="2400" dirty="0"/>
              <a:t> participants?</a:t>
            </a:r>
          </a:p>
          <a:p>
            <a:pPr>
              <a:buFont typeface="Arial" panose="020B0604020202020204" pitchFamily="34" charset="0"/>
              <a:buChar char="•"/>
            </a:pPr>
            <a:r>
              <a:rPr lang="fr-FR" sz="2400" dirty="0"/>
              <a:t>Is </a:t>
            </a:r>
            <a:r>
              <a:rPr lang="fr-FR" sz="2400" dirty="0" err="1"/>
              <a:t>it</a:t>
            </a:r>
            <a:r>
              <a:rPr lang="fr-FR" sz="2400" dirty="0"/>
              <a:t> </a:t>
            </a:r>
            <a:r>
              <a:rPr lang="fr-FR" sz="2400" dirty="0" err="1"/>
              <a:t>better</a:t>
            </a:r>
            <a:r>
              <a:rPr lang="fr-FR" sz="2400" dirty="0"/>
              <a:t> to </a:t>
            </a:r>
            <a:r>
              <a:rPr lang="fr-FR" sz="2400" dirty="0" err="1"/>
              <a:t>communicate</a:t>
            </a:r>
            <a:r>
              <a:rPr lang="fr-FR" sz="2400" dirty="0"/>
              <a:t> about the FMD program </a:t>
            </a:r>
            <a:r>
              <a:rPr lang="fr-FR" sz="2400" dirty="0" err="1"/>
              <a:t>during</a:t>
            </a:r>
            <a:r>
              <a:rPr lang="fr-FR" sz="2400" dirty="0"/>
              <a:t> </a:t>
            </a:r>
            <a:r>
              <a:rPr lang="fr-FR" sz="2400" dirty="0" err="1"/>
              <a:t>community</a:t>
            </a:r>
            <a:r>
              <a:rPr lang="fr-FR" sz="2400" dirty="0"/>
              <a:t> </a:t>
            </a:r>
            <a:r>
              <a:rPr lang="fr-FR" sz="2400" dirty="0" err="1"/>
              <a:t>gatherings</a:t>
            </a:r>
            <a:r>
              <a:rPr lang="fr-FR" sz="2400" dirty="0"/>
              <a:t> or in </a:t>
            </a:r>
            <a:r>
              <a:rPr lang="fr-FR" sz="2400" dirty="0" err="1"/>
              <a:t>sending</a:t>
            </a:r>
            <a:r>
              <a:rPr lang="fr-FR" sz="2400" dirty="0"/>
              <a:t> </a:t>
            </a:r>
            <a:r>
              <a:rPr lang="fr-FR" sz="2400" dirty="0" err="1"/>
              <a:t>text</a:t>
            </a:r>
            <a:r>
              <a:rPr lang="fr-FR" sz="2400" dirty="0"/>
              <a:t> message/invitation </a:t>
            </a:r>
            <a:r>
              <a:rPr lang="fr-FR" sz="2400" dirty="0" err="1"/>
              <a:t>card</a:t>
            </a:r>
            <a:r>
              <a:rPr lang="fr-FR" sz="2400" dirty="0"/>
              <a:t>? </a:t>
            </a:r>
          </a:p>
          <a:p>
            <a:pPr>
              <a:buFont typeface="Arial" panose="020B0604020202020204" pitchFamily="34" charset="0"/>
              <a:buChar char="•"/>
            </a:pPr>
            <a:r>
              <a:rPr lang="fr-FR" sz="2400" dirty="0"/>
              <a:t>Can </a:t>
            </a:r>
            <a:r>
              <a:rPr lang="fr-FR" sz="2400" dirty="0" err="1"/>
              <a:t>you</a:t>
            </a:r>
            <a:r>
              <a:rPr lang="fr-FR" sz="2400" dirty="0"/>
              <a:t> </a:t>
            </a:r>
            <a:r>
              <a:rPr lang="fr-FR" sz="2400" dirty="0" err="1"/>
              <a:t>merge</a:t>
            </a:r>
            <a:r>
              <a:rPr lang="fr-FR" sz="2400" dirty="0"/>
              <a:t> 2 sessions </a:t>
            </a:r>
            <a:r>
              <a:rPr lang="fr-FR" sz="2400" dirty="0" err="1"/>
              <a:t>into</a:t>
            </a:r>
            <a:r>
              <a:rPr lang="fr-FR" sz="2400" dirty="0"/>
              <a:t> one to </a:t>
            </a:r>
            <a:r>
              <a:rPr lang="fr-FR" sz="2400" dirty="0" err="1"/>
              <a:t>save</a:t>
            </a:r>
            <a:r>
              <a:rPr lang="fr-FR" sz="2400" dirty="0"/>
              <a:t> time? </a:t>
            </a:r>
          </a:p>
          <a:p>
            <a:pPr>
              <a:buFont typeface="Arial" panose="020B0604020202020204" pitchFamily="34" charset="0"/>
              <a:buChar char="•"/>
            </a:pPr>
            <a:r>
              <a:rPr lang="fr-FR" sz="2400" dirty="0"/>
              <a:t>How </a:t>
            </a:r>
            <a:r>
              <a:rPr lang="fr-FR" sz="2400" dirty="0" err="1"/>
              <a:t>many</a:t>
            </a:r>
            <a:r>
              <a:rPr lang="fr-FR" sz="2400" dirty="0"/>
              <a:t> session </a:t>
            </a:r>
            <a:r>
              <a:rPr lang="fr-FR" sz="2400" dirty="0" err="1"/>
              <a:t>can</a:t>
            </a:r>
            <a:r>
              <a:rPr lang="fr-FR" sz="2400" dirty="0"/>
              <a:t> </a:t>
            </a:r>
            <a:r>
              <a:rPr lang="fr-FR" sz="2400" dirty="0" err="1"/>
              <a:t>you</a:t>
            </a:r>
            <a:r>
              <a:rPr lang="fr-FR" sz="2400" dirty="0"/>
              <a:t> </a:t>
            </a:r>
            <a:r>
              <a:rPr lang="fr-FR" sz="2400" dirty="0" err="1"/>
              <a:t>implement</a:t>
            </a:r>
            <a:r>
              <a:rPr lang="fr-FR" sz="2400" dirty="0"/>
              <a:t> per </a:t>
            </a:r>
            <a:r>
              <a:rPr lang="fr-FR" sz="2400" dirty="0" err="1"/>
              <a:t>week</a:t>
            </a:r>
            <a:r>
              <a:rPr lang="fr-FR" sz="2400" dirty="0"/>
              <a:t>? </a:t>
            </a:r>
          </a:p>
          <a:p>
            <a:pPr>
              <a:buFont typeface="Arial" panose="020B0604020202020204" pitchFamily="34" charset="0"/>
              <a:buChar char="•"/>
            </a:pPr>
            <a:r>
              <a:rPr lang="fr-FR" sz="2400" dirty="0"/>
              <a:t>Is </a:t>
            </a:r>
            <a:r>
              <a:rPr lang="fr-FR" sz="2400" dirty="0" err="1"/>
              <a:t>it</a:t>
            </a:r>
            <a:r>
              <a:rPr lang="fr-FR" sz="2400" dirty="0"/>
              <a:t> </a:t>
            </a:r>
            <a:r>
              <a:rPr lang="fr-FR" sz="2400" dirty="0" err="1"/>
              <a:t>better</a:t>
            </a:r>
            <a:r>
              <a:rPr lang="fr-FR" sz="2400" dirty="0"/>
              <a:t> to have </a:t>
            </a:r>
            <a:r>
              <a:rPr lang="fr-FR" sz="2400" dirty="0" err="1"/>
              <a:t>gender</a:t>
            </a:r>
            <a:r>
              <a:rPr lang="fr-FR" sz="2400" dirty="0"/>
              <a:t> mixed group or </a:t>
            </a:r>
            <a:r>
              <a:rPr lang="fr-FR" sz="2400" dirty="0" err="1"/>
              <a:t>same</a:t>
            </a:r>
            <a:r>
              <a:rPr lang="fr-FR" sz="2400" dirty="0"/>
              <a:t> </a:t>
            </a:r>
            <a:r>
              <a:rPr lang="fr-FR" sz="2400" dirty="0" err="1"/>
              <a:t>sex</a:t>
            </a:r>
            <a:r>
              <a:rPr lang="fr-FR" sz="2400" dirty="0"/>
              <a:t> groups? </a:t>
            </a:r>
          </a:p>
          <a:p>
            <a:pPr>
              <a:buFont typeface="Arial" panose="020B0604020202020204" pitchFamily="34" charset="0"/>
              <a:buChar char="•"/>
            </a:pPr>
            <a:r>
              <a:rPr lang="fr-FR" sz="2400" dirty="0"/>
              <a:t>How </a:t>
            </a:r>
            <a:r>
              <a:rPr lang="fr-FR" sz="2400" dirty="0" err="1"/>
              <a:t>many</a:t>
            </a:r>
            <a:r>
              <a:rPr lang="fr-FR" sz="2400" dirty="0"/>
              <a:t> participants </a:t>
            </a:r>
            <a:r>
              <a:rPr lang="fr-FR" sz="2400" dirty="0" err="1"/>
              <a:t>can</a:t>
            </a:r>
            <a:r>
              <a:rPr lang="fr-FR" sz="2400" dirty="0"/>
              <a:t> </a:t>
            </a:r>
            <a:r>
              <a:rPr lang="fr-FR" sz="2400" dirty="0" err="1"/>
              <a:t>you</a:t>
            </a:r>
            <a:r>
              <a:rPr lang="fr-FR" sz="2400" dirty="0"/>
              <a:t> have in one group? </a:t>
            </a:r>
          </a:p>
          <a:p>
            <a:pPr>
              <a:buFont typeface="Arial" panose="020B0604020202020204" pitchFamily="34" charset="0"/>
              <a:buChar char="•"/>
            </a:pPr>
            <a:r>
              <a:rPr lang="fr-FR" sz="2400" dirty="0"/>
              <a:t>How </a:t>
            </a:r>
            <a:r>
              <a:rPr lang="fr-FR" sz="2400" dirty="0" err="1"/>
              <a:t>should</a:t>
            </a:r>
            <a:r>
              <a:rPr lang="fr-FR" sz="2400" dirty="0"/>
              <a:t> participant </a:t>
            </a:r>
            <a:r>
              <a:rPr lang="fr-FR" sz="2400" dirty="0" err="1"/>
              <a:t>sit</a:t>
            </a:r>
            <a:r>
              <a:rPr lang="fr-FR" sz="2400" dirty="0"/>
              <a:t> in the room? </a:t>
            </a:r>
          </a:p>
          <a:p>
            <a:pPr>
              <a:buFont typeface="Arial" panose="020B0604020202020204" pitchFamily="34" charset="0"/>
              <a:buChar char="•"/>
            </a:pPr>
            <a:r>
              <a:rPr lang="fr-FR" sz="2400" dirty="0"/>
              <a:t>List 3 </a:t>
            </a:r>
            <a:r>
              <a:rPr lang="fr-FR" sz="2400" dirty="0" err="1"/>
              <a:t>ways</a:t>
            </a:r>
            <a:r>
              <a:rPr lang="fr-FR" sz="2400" dirty="0"/>
              <a:t> to </a:t>
            </a:r>
            <a:r>
              <a:rPr lang="fr-FR" sz="2400" dirty="0" err="1"/>
              <a:t>boost</a:t>
            </a:r>
            <a:r>
              <a:rPr lang="fr-FR" sz="2400" dirty="0"/>
              <a:t> </a:t>
            </a:r>
            <a:r>
              <a:rPr lang="fr-FR" sz="2400" dirty="0" err="1"/>
              <a:t>retention</a:t>
            </a:r>
            <a:r>
              <a:rPr lang="fr-FR" sz="2400" dirty="0"/>
              <a:t>. </a:t>
            </a:r>
          </a:p>
          <a:p>
            <a:endParaRPr lang="fr-FR" dirty="0"/>
          </a:p>
          <a:p>
            <a:endParaRPr lang="fr-FR" dirty="0"/>
          </a:p>
        </p:txBody>
      </p:sp>
    </p:spTree>
    <p:extLst>
      <p:ext uri="{BB962C8B-B14F-4D97-AF65-F5344CB8AC3E}">
        <p14:creationId xmlns:p14="http://schemas.microsoft.com/office/powerpoint/2010/main" val="1034032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3048000"/>
            <a:ext cx="3505200" cy="1219200"/>
          </a:xfrm>
        </p:spPr>
        <p:txBody>
          <a:bodyPr/>
          <a:lstStyle/>
          <a:p>
            <a:r>
              <a:rPr lang="en-US" b="1" dirty="0"/>
              <a:t>Post test</a:t>
            </a:r>
          </a:p>
        </p:txBody>
      </p:sp>
    </p:spTree>
    <p:extLst>
      <p:ext uri="{BB962C8B-B14F-4D97-AF65-F5344CB8AC3E}">
        <p14:creationId xmlns:p14="http://schemas.microsoft.com/office/powerpoint/2010/main" val="1815757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33400"/>
            <a:ext cx="8305800" cy="1219200"/>
          </a:xfrm>
        </p:spPr>
        <p:txBody>
          <a:bodyPr/>
          <a:lstStyle/>
          <a:p>
            <a:r>
              <a:rPr lang="fr-FR" b="1" u="sng" dirty="0" err="1"/>
              <a:t>Think</a:t>
            </a:r>
            <a:r>
              <a:rPr lang="fr-FR" b="1" u="sng" dirty="0"/>
              <a:t> and </a:t>
            </a:r>
            <a:r>
              <a:rPr lang="fr-FR" b="1" u="sng" dirty="0" err="1"/>
              <a:t>share</a:t>
            </a:r>
            <a:r>
              <a:rPr lang="fr-FR" b="1" u="sng" dirty="0"/>
              <a:t>: What is puberty?</a:t>
            </a:r>
            <a:br>
              <a:rPr lang="fr-FR" dirty="0"/>
            </a:br>
            <a:endParaRPr lang="fr-FR" dirty="0"/>
          </a:p>
        </p:txBody>
      </p:sp>
      <p:sp>
        <p:nvSpPr>
          <p:cNvPr id="3" name="Espace réservé du contenu 2"/>
          <p:cNvSpPr>
            <a:spLocks noGrp="1"/>
          </p:cNvSpPr>
          <p:nvPr>
            <p:ph sz="half" idx="1"/>
          </p:nvPr>
        </p:nvSpPr>
        <p:spPr>
          <a:xfrm>
            <a:off x="457200" y="2057400"/>
            <a:ext cx="8153400" cy="3352800"/>
          </a:xfrm>
        </p:spPr>
        <p:txBody>
          <a:bodyPr/>
          <a:lstStyle/>
          <a:p>
            <a:r>
              <a:rPr lang="en-GB" dirty="0"/>
              <a:t>Puberty is defined as the period in life when people reach sexual maturity and become capable of reproduction.</a:t>
            </a:r>
          </a:p>
          <a:p>
            <a:endParaRPr lang="en-GB" dirty="0"/>
          </a:p>
          <a:p>
            <a:pPr marL="457200" indent="-457200">
              <a:buFont typeface="Arial" panose="020B0604020202020204" pitchFamily="34" charset="0"/>
              <a:buChar char="•"/>
            </a:pPr>
            <a:r>
              <a:rPr lang="en-US" i="1" dirty="0"/>
              <a:t>Do you know some of the signs that a girl has entered the stage of puberty?</a:t>
            </a:r>
          </a:p>
          <a:p>
            <a:pPr marL="457200" indent="-457200">
              <a:buFont typeface="Arial" panose="020B0604020202020204" pitchFamily="34" charset="0"/>
              <a:buChar char="•"/>
            </a:pPr>
            <a:r>
              <a:rPr lang="en-US" i="1" dirty="0"/>
              <a:t>Do you know some of the signs that a boy has entered puberty?</a:t>
            </a:r>
            <a:endParaRPr lang="en-GB" dirty="0"/>
          </a:p>
        </p:txBody>
      </p:sp>
    </p:spTree>
    <p:extLst>
      <p:ext uri="{BB962C8B-B14F-4D97-AF65-F5344CB8AC3E}">
        <p14:creationId xmlns:p14="http://schemas.microsoft.com/office/powerpoint/2010/main" val="202385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495300" y="457200"/>
            <a:ext cx="8305800" cy="762000"/>
          </a:xfrm>
        </p:spPr>
        <p:txBody>
          <a:bodyPr/>
          <a:lstStyle/>
          <a:p>
            <a:r>
              <a:rPr lang="en-GB" b="1" u="sng" dirty="0"/>
              <a:t>Video: Puberty</a:t>
            </a:r>
          </a:p>
        </p:txBody>
      </p:sp>
      <p:sp>
        <p:nvSpPr>
          <p:cNvPr id="3" name="Espace réservé du contenu 2"/>
          <p:cNvSpPr>
            <a:spLocks noGrp="1"/>
          </p:cNvSpPr>
          <p:nvPr>
            <p:ph sz="half" idx="1"/>
          </p:nvPr>
        </p:nvSpPr>
        <p:spPr>
          <a:xfrm>
            <a:off x="966910" y="2057400"/>
            <a:ext cx="4038600" cy="3124200"/>
          </a:xfrm>
        </p:spPr>
        <p:txBody>
          <a:bodyPr/>
          <a:lstStyle/>
          <a:p>
            <a:r>
              <a:rPr lang="en-GB" dirty="0">
                <a:hlinkClick r:id="rId3"/>
              </a:rPr>
              <a:t>Puberty for girls</a:t>
            </a:r>
            <a:endParaRPr lang="en-GB" dirty="0"/>
          </a:p>
          <a:p>
            <a:endParaRPr lang="en-GB" dirty="0"/>
          </a:p>
          <a:p>
            <a:endParaRPr lang="en-GB" dirty="0"/>
          </a:p>
        </p:txBody>
      </p:sp>
      <p:sp>
        <p:nvSpPr>
          <p:cNvPr id="4" name="Espace réservé du contenu 3"/>
          <p:cNvSpPr>
            <a:spLocks noGrp="1"/>
          </p:cNvSpPr>
          <p:nvPr>
            <p:ph sz="half" idx="10"/>
          </p:nvPr>
        </p:nvSpPr>
        <p:spPr>
          <a:xfrm>
            <a:off x="5134219" y="2057400"/>
            <a:ext cx="4038600" cy="3124200"/>
          </a:xfrm>
        </p:spPr>
        <p:txBody>
          <a:bodyPr/>
          <a:lstStyle/>
          <a:p>
            <a:r>
              <a:rPr lang="en-GB" dirty="0">
                <a:hlinkClick r:id="rId4"/>
              </a:rPr>
              <a:t>Puberty for boys</a:t>
            </a:r>
            <a:endParaRPr lang="en-GB" dirty="0"/>
          </a:p>
          <a:p>
            <a:endParaRPr lang="en-GB" dirty="0"/>
          </a:p>
        </p:txBody>
      </p:sp>
    </p:spTree>
    <p:extLst>
      <p:ext uri="{BB962C8B-B14F-4D97-AF65-F5344CB8AC3E}">
        <p14:creationId xmlns:p14="http://schemas.microsoft.com/office/powerpoint/2010/main" val="1779331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1219200"/>
          </a:xfrm>
        </p:spPr>
        <p:txBody>
          <a:bodyPr/>
          <a:lstStyle/>
          <a:p>
            <a:r>
              <a:rPr lang="en-US" b="1" u="sng" dirty="0"/>
              <a:t>Signs of puberty</a:t>
            </a:r>
          </a:p>
        </p:txBody>
      </p:sp>
      <p:sp>
        <p:nvSpPr>
          <p:cNvPr id="3" name="Content Placeholder 2"/>
          <p:cNvSpPr>
            <a:spLocks noGrp="1"/>
          </p:cNvSpPr>
          <p:nvPr>
            <p:ph idx="1"/>
          </p:nvPr>
        </p:nvSpPr>
        <p:spPr>
          <a:xfrm>
            <a:off x="0" y="1295400"/>
            <a:ext cx="8763000" cy="4343400"/>
          </a:xfrm>
        </p:spPr>
        <p:txBody>
          <a:bodyPr/>
          <a:lstStyle/>
          <a:p>
            <a:pPr lvl="2">
              <a:buFont typeface="Arial" charset="0"/>
              <a:buChar char="•"/>
            </a:pPr>
            <a:r>
              <a:rPr lang="en-US" sz="1800" dirty="0"/>
              <a:t>Growth of breasts – </a:t>
            </a:r>
            <a:r>
              <a:rPr lang="en-US" sz="1800" i="1" dirty="0"/>
              <a:t>girls </a:t>
            </a:r>
          </a:p>
          <a:p>
            <a:pPr lvl="2">
              <a:buFont typeface="Arial" charset="0"/>
              <a:buChar char="•"/>
            </a:pPr>
            <a:r>
              <a:rPr lang="en-US" sz="1800" dirty="0"/>
              <a:t>Monthly menstruation or a ‘period’ – </a:t>
            </a:r>
            <a:r>
              <a:rPr lang="en-US" sz="1800" i="1" dirty="0"/>
              <a:t>girls </a:t>
            </a:r>
          </a:p>
          <a:p>
            <a:pPr lvl="2">
              <a:buFont typeface="Arial" charset="0"/>
              <a:buChar char="•"/>
            </a:pPr>
            <a:r>
              <a:rPr lang="en-US" sz="1800" dirty="0"/>
              <a:t>Growth of hair in genital region and under-arm area – </a:t>
            </a:r>
            <a:r>
              <a:rPr lang="en-US" sz="1800" i="1" dirty="0"/>
              <a:t>boys and girls </a:t>
            </a:r>
          </a:p>
          <a:p>
            <a:pPr lvl="2">
              <a:buFont typeface="Arial" charset="0"/>
              <a:buChar char="•"/>
            </a:pPr>
            <a:r>
              <a:rPr lang="en-US" sz="1800" dirty="0"/>
              <a:t>Changes in voice – voice gets deeper – </a:t>
            </a:r>
            <a:r>
              <a:rPr lang="en-US" sz="1800" i="1" dirty="0"/>
              <a:t>boys </a:t>
            </a:r>
          </a:p>
          <a:p>
            <a:pPr lvl="2">
              <a:buFont typeface="Arial" charset="0"/>
              <a:buChar char="•"/>
            </a:pPr>
            <a:r>
              <a:rPr lang="en-US" sz="1800" dirty="0"/>
              <a:t>Facial hair – </a:t>
            </a:r>
            <a:r>
              <a:rPr lang="en-US" sz="1800" i="1" dirty="0"/>
              <a:t>boys</a:t>
            </a:r>
            <a:r>
              <a:rPr lang="en-US" sz="1800" dirty="0"/>
              <a:t> </a:t>
            </a:r>
          </a:p>
          <a:p>
            <a:pPr lvl="2">
              <a:buFont typeface="Arial" charset="0"/>
              <a:buChar char="•"/>
            </a:pPr>
            <a:r>
              <a:rPr lang="en-US" sz="1800" dirty="0"/>
              <a:t>Changes in mood or disposition – </a:t>
            </a:r>
            <a:r>
              <a:rPr lang="en-US" sz="1800" i="1" dirty="0"/>
              <a:t>boys and girls </a:t>
            </a:r>
          </a:p>
          <a:p>
            <a:pPr lvl="2">
              <a:buFont typeface="Arial" charset="0"/>
              <a:buChar char="•"/>
            </a:pPr>
            <a:r>
              <a:rPr lang="en-US" sz="1800" dirty="0"/>
              <a:t>Hormonal changes – </a:t>
            </a:r>
            <a:r>
              <a:rPr lang="en-US" sz="1800" i="1" dirty="0"/>
              <a:t>boys and girls  </a:t>
            </a:r>
          </a:p>
          <a:p>
            <a:pPr lvl="2">
              <a:buFont typeface="Arial" charset="0"/>
              <a:buChar char="•"/>
            </a:pPr>
            <a:r>
              <a:rPr lang="en-US" sz="1800" dirty="0"/>
              <a:t>Teens may want to be alone more – </a:t>
            </a:r>
            <a:r>
              <a:rPr lang="en-US" sz="1800" i="1" dirty="0"/>
              <a:t>boys and girls </a:t>
            </a:r>
          </a:p>
          <a:p>
            <a:pPr lvl="2">
              <a:buFont typeface="Arial" charset="0"/>
              <a:buChar char="•"/>
            </a:pPr>
            <a:r>
              <a:rPr lang="en-US" sz="1800" dirty="0"/>
              <a:t>Possible interest in sexual intercourse and activities – </a:t>
            </a:r>
            <a:r>
              <a:rPr lang="en-US" sz="1800" i="1" dirty="0"/>
              <a:t>boys and girls </a:t>
            </a:r>
          </a:p>
          <a:p>
            <a:pPr lvl="2">
              <a:buFont typeface="Arial" charset="0"/>
              <a:buChar char="•"/>
            </a:pPr>
            <a:r>
              <a:rPr lang="en-US" sz="1800" dirty="0"/>
              <a:t>Wanting to spend less time with family and more time with friends – </a:t>
            </a:r>
            <a:r>
              <a:rPr lang="en-US" sz="1800" i="1" dirty="0"/>
              <a:t>boys and girls </a:t>
            </a:r>
          </a:p>
          <a:p>
            <a:pPr lvl="2">
              <a:buFont typeface="Arial" charset="0"/>
              <a:buChar char="•"/>
            </a:pPr>
            <a:r>
              <a:rPr lang="en-US" sz="1800" dirty="0"/>
              <a:t>Engaging in sexual activity – this increases the risk of early pregnancy as well as contracting sexually transmitted diseases – </a:t>
            </a:r>
            <a:r>
              <a:rPr lang="en-US" sz="1800" i="1" dirty="0"/>
              <a:t>boys and girls </a:t>
            </a:r>
          </a:p>
          <a:p>
            <a:endParaRPr lang="en-US" dirty="0"/>
          </a:p>
        </p:txBody>
      </p:sp>
    </p:spTree>
    <p:extLst>
      <p:ext uri="{BB962C8B-B14F-4D97-AF65-F5344CB8AC3E}">
        <p14:creationId xmlns:p14="http://schemas.microsoft.com/office/powerpoint/2010/main" val="2131685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re 1"/>
          <p:cNvSpPr>
            <a:spLocks noGrp="1"/>
          </p:cNvSpPr>
          <p:nvPr>
            <p:ph type="title"/>
          </p:nvPr>
        </p:nvSpPr>
        <p:spPr>
          <a:xfrm>
            <a:off x="431800" y="457200"/>
            <a:ext cx="8305800" cy="1219200"/>
          </a:xfrm>
        </p:spPr>
        <p:txBody>
          <a:bodyPr/>
          <a:lstStyle/>
          <a:p>
            <a:r>
              <a:rPr lang="en-GB" b="1" u="sng" dirty="0"/>
              <a:t>Why is it important to talk about puberty?</a:t>
            </a:r>
          </a:p>
        </p:txBody>
      </p:sp>
      <p:sp>
        <p:nvSpPr>
          <p:cNvPr id="3" name="Espace réservé du contenu 2"/>
          <p:cNvSpPr>
            <a:spLocks noGrp="1"/>
          </p:cNvSpPr>
          <p:nvPr>
            <p:ph sz="half" idx="1"/>
          </p:nvPr>
        </p:nvSpPr>
        <p:spPr>
          <a:xfrm>
            <a:off x="457200" y="1676400"/>
            <a:ext cx="8077200" cy="3124200"/>
          </a:xfrm>
        </p:spPr>
        <p:txBody>
          <a:bodyPr/>
          <a:lstStyle/>
          <a:p>
            <a:pPr marL="342900" lvl="0" indent="-342900">
              <a:buFont typeface="Arial" charset="0"/>
              <a:buChar char="•"/>
            </a:pPr>
            <a:r>
              <a:rPr lang="en-US" sz="2400" dirty="0"/>
              <a:t>Teens know that something is happening to their bodies and they will look for information. </a:t>
            </a:r>
          </a:p>
          <a:p>
            <a:pPr marL="342900" lvl="0" indent="-342900">
              <a:buFont typeface="Arial" charset="0"/>
              <a:buChar char="•"/>
            </a:pPr>
            <a:r>
              <a:rPr lang="en-US" sz="2400" dirty="0"/>
              <a:t>It is safer to communicate the right information upfront, coming from trusted adults to avoid myths and misinformation. </a:t>
            </a:r>
          </a:p>
          <a:p>
            <a:pPr marL="342900" lvl="0" indent="-342900">
              <a:buFont typeface="Arial" charset="0"/>
              <a:buChar char="•"/>
            </a:pPr>
            <a:r>
              <a:rPr lang="en-US" sz="2400" dirty="0"/>
              <a:t>Communication builds trust and positive relationship with teens so they feel comfortable talking to parents about their problems.</a:t>
            </a:r>
          </a:p>
          <a:p>
            <a:pPr marL="342900" lvl="0" indent="-342900">
              <a:buFont typeface="Arial" charset="0"/>
              <a:buChar char="•"/>
            </a:pPr>
            <a:r>
              <a:rPr lang="en-US" sz="2400" dirty="0"/>
              <a:t>Puberty can be challenging. Having a loving parent who shows understanding and gives comfort will help teenagers go through this difficult time more easily.</a:t>
            </a:r>
          </a:p>
          <a:p>
            <a:endParaRPr lang="en-GB" dirty="0"/>
          </a:p>
        </p:txBody>
      </p:sp>
    </p:spTree>
    <p:extLst>
      <p:ext uri="{BB962C8B-B14F-4D97-AF65-F5344CB8AC3E}">
        <p14:creationId xmlns:p14="http://schemas.microsoft.com/office/powerpoint/2010/main" val="1906192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228600"/>
            <a:ext cx="8305800" cy="1219200"/>
          </a:xfrm>
        </p:spPr>
        <p:txBody>
          <a:bodyPr/>
          <a:lstStyle/>
          <a:p>
            <a:r>
              <a:rPr lang="en-US" b="1" u="sng" dirty="0"/>
              <a:t>What are hormones? </a:t>
            </a:r>
          </a:p>
        </p:txBody>
      </p:sp>
      <p:sp>
        <p:nvSpPr>
          <p:cNvPr id="3" name="TextBox 2"/>
          <p:cNvSpPr txBox="1"/>
          <p:nvPr/>
        </p:nvSpPr>
        <p:spPr>
          <a:xfrm>
            <a:off x="438150" y="1143000"/>
            <a:ext cx="8229599" cy="5386090"/>
          </a:xfrm>
          <a:prstGeom prst="rect">
            <a:avLst/>
          </a:prstGeom>
          <a:noFill/>
        </p:spPr>
        <p:txBody>
          <a:bodyPr wrap="square" rtlCol="0">
            <a:spAutoFit/>
          </a:bodyPr>
          <a:lstStyle/>
          <a:p>
            <a:pPr marL="342900" lvl="0" indent="-342900">
              <a:buFont typeface="Arial"/>
              <a:buChar char="•"/>
            </a:pPr>
            <a:r>
              <a:rPr lang="en-US" sz="2000" dirty="0"/>
              <a:t>Hormones are </a:t>
            </a:r>
            <a:r>
              <a:rPr lang="en-US" sz="2000" b="1" dirty="0"/>
              <a:t>chemical substances produced in our bodies</a:t>
            </a:r>
            <a:r>
              <a:rPr lang="en-US" sz="2000" dirty="0"/>
              <a:t>. They </a:t>
            </a:r>
            <a:r>
              <a:rPr lang="en-US" sz="2000" b="1" dirty="0"/>
              <a:t>control and regulate </a:t>
            </a:r>
            <a:r>
              <a:rPr lang="en-US" sz="2000" dirty="0"/>
              <a:t>the activity of certain cells or organs. </a:t>
            </a:r>
          </a:p>
          <a:p>
            <a:pPr marL="342900" lvl="0" indent="-342900">
              <a:buFont typeface="Arial"/>
              <a:buChar char="•"/>
            </a:pPr>
            <a:endParaRPr lang="en-US" sz="2000" dirty="0"/>
          </a:p>
          <a:p>
            <a:pPr marL="342900" lvl="0" indent="-342900">
              <a:buFont typeface="Arial"/>
              <a:buChar char="•"/>
            </a:pPr>
            <a:r>
              <a:rPr lang="en-US" sz="2000" b="1" dirty="0"/>
              <a:t>We all have hormones</a:t>
            </a:r>
            <a:r>
              <a:rPr lang="en-US" sz="2000" dirty="0"/>
              <a:t>, even as adults, that can affect our health and well-being. </a:t>
            </a:r>
          </a:p>
          <a:p>
            <a:pPr marL="342900" lvl="0" indent="-342900">
              <a:buFont typeface="Arial"/>
              <a:buChar char="•"/>
            </a:pPr>
            <a:endParaRPr lang="en-US" sz="2000" dirty="0"/>
          </a:p>
          <a:p>
            <a:pPr marL="342900" lvl="0" indent="-342900">
              <a:buFont typeface="Arial"/>
              <a:buChar char="•"/>
            </a:pPr>
            <a:r>
              <a:rPr lang="en-US" sz="2000" dirty="0"/>
              <a:t>It is a change in these hormones that causes menstruation to begin and hormones initiate the other symptoms of puberty we have talked about.</a:t>
            </a:r>
          </a:p>
          <a:p>
            <a:pPr marL="342900" lvl="0" indent="-342900">
              <a:buFont typeface="Arial"/>
              <a:buChar char="•"/>
            </a:pPr>
            <a:endParaRPr lang="en-US" sz="2000" dirty="0"/>
          </a:p>
          <a:p>
            <a:pPr marL="342900" lvl="0" indent="-342900">
              <a:buFont typeface="Arial"/>
              <a:buChar char="•"/>
            </a:pPr>
            <a:r>
              <a:rPr lang="en-US" sz="2000" dirty="0"/>
              <a:t>Hormones are </a:t>
            </a:r>
            <a:r>
              <a:rPr lang="en-US" sz="2000" b="1" dirty="0"/>
              <a:t>responsible for the increased feelings of sexual attraction </a:t>
            </a:r>
            <a:r>
              <a:rPr lang="en-US" sz="2000" dirty="0"/>
              <a:t>we begin to feel when we are teenagers. This is why teenagers think about and want to have sex. </a:t>
            </a:r>
          </a:p>
          <a:p>
            <a:pPr lvl="0"/>
            <a:endParaRPr lang="en-US" sz="2000" dirty="0"/>
          </a:p>
          <a:p>
            <a:pPr marL="342900" lvl="0" indent="-342900">
              <a:buFont typeface="Arial"/>
              <a:buChar char="•"/>
            </a:pPr>
            <a:r>
              <a:rPr lang="en-US" sz="2000" dirty="0"/>
              <a:t>Hormones are also responsible for changes in mood, which sometimes leads to mood swings in teenagers.</a:t>
            </a:r>
          </a:p>
          <a:p>
            <a:endParaRPr lang="en-US" dirty="0"/>
          </a:p>
        </p:txBody>
      </p:sp>
    </p:spTree>
    <p:extLst>
      <p:ext uri="{BB962C8B-B14F-4D97-AF65-F5344CB8AC3E}">
        <p14:creationId xmlns:p14="http://schemas.microsoft.com/office/powerpoint/2010/main" val="527723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Group work: Menstruation </a:t>
            </a:r>
          </a:p>
        </p:txBody>
      </p:sp>
      <p:sp>
        <p:nvSpPr>
          <p:cNvPr id="3" name="TextBox 2"/>
          <p:cNvSpPr txBox="1"/>
          <p:nvPr/>
        </p:nvSpPr>
        <p:spPr>
          <a:xfrm>
            <a:off x="457200" y="2133600"/>
            <a:ext cx="8331200" cy="1938992"/>
          </a:xfrm>
          <a:prstGeom prst="rect">
            <a:avLst/>
          </a:prstGeom>
          <a:noFill/>
        </p:spPr>
        <p:txBody>
          <a:bodyPr wrap="square" rtlCol="0">
            <a:spAutoFit/>
          </a:bodyPr>
          <a:lstStyle/>
          <a:p>
            <a:pPr marL="342900" lvl="0" indent="-342900">
              <a:buFont typeface="Arial" panose="020B0604020202020204" pitchFamily="34" charset="0"/>
              <a:buChar char="•"/>
            </a:pPr>
            <a:r>
              <a:rPr lang="en-US" dirty="0"/>
              <a:t>What does it mean when we say a girl is menstruating?</a:t>
            </a:r>
          </a:p>
          <a:p>
            <a:pPr marL="342900" lvl="0" indent="-342900">
              <a:buFont typeface="Arial" panose="020B0604020202020204" pitchFamily="34" charset="0"/>
              <a:buChar char="•"/>
            </a:pPr>
            <a:endParaRPr lang="en-US" dirty="0"/>
          </a:p>
          <a:p>
            <a:pPr marL="342900" lvl="0" indent="-342900">
              <a:buFont typeface="Arial" panose="020B0604020202020204" pitchFamily="34" charset="0"/>
              <a:buChar char="•"/>
            </a:pPr>
            <a:r>
              <a:rPr lang="en-US" dirty="0"/>
              <a:t>What some issues or challenges for girls in your community  when they are menstruating?</a:t>
            </a:r>
          </a:p>
          <a:p>
            <a:endParaRPr lang="en-US" dirty="0"/>
          </a:p>
        </p:txBody>
      </p:sp>
    </p:spTree>
    <p:extLst>
      <p:ext uri="{BB962C8B-B14F-4D97-AF65-F5344CB8AC3E}">
        <p14:creationId xmlns:p14="http://schemas.microsoft.com/office/powerpoint/2010/main" val="888173754"/>
      </p:ext>
    </p:extLst>
  </p:cSld>
  <p:clrMapOvr>
    <a:masterClrMapping/>
  </p:clrMapOvr>
</p:sld>
</file>

<file path=ppt/theme/theme1.xml><?xml version="1.0" encoding="utf-8"?>
<a:theme xmlns:a="http://schemas.openxmlformats.org/drawingml/2006/main" name="IRC_PP_pages_white">
  <a:themeElements>
    <a:clrScheme name="IRC PPT Theme">
      <a:dk1>
        <a:sysClr val="windowText" lastClr="000000"/>
      </a:dk1>
      <a:lt1>
        <a:sysClr val="window" lastClr="FFFFFF"/>
      </a:lt1>
      <a:dk2>
        <a:srgbClr val="A5A5A5"/>
      </a:dk2>
      <a:lt2>
        <a:srgbClr val="FDC82F"/>
      </a:lt2>
      <a:accent1>
        <a:srgbClr val="000000"/>
      </a:accent1>
      <a:accent2>
        <a:srgbClr val="FFFFFF"/>
      </a:accent2>
      <a:accent3>
        <a:srgbClr val="9A9A9A"/>
      </a:accent3>
      <a:accent4>
        <a:srgbClr val="FDC82F"/>
      </a:accent4>
      <a:accent5>
        <a:srgbClr val="BF6828"/>
      </a:accent5>
      <a:accent6>
        <a:srgbClr val="FEDC44"/>
      </a:accent6>
      <a:hlink>
        <a:srgbClr val="BF6828"/>
      </a:hlink>
      <a:folHlink>
        <a:srgbClr val="9A9A9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IRC_PP_pages_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C_PP_pages_whi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C_PP_pages_whi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C_PP_pages_whi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C_PP_pages_whi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C_PP_pages_whi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C_PP_pages_whi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C_PP_pages_whi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C_PP_pages_whi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C_PP_pages_whi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C_PP_pages_whi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C_PP_pages_whi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RC_PP_cover_1">
  <a:themeElements>
    <a:clrScheme name="">
      <a:dk1>
        <a:srgbClr val="000000"/>
      </a:dk1>
      <a:lt1>
        <a:srgbClr val="FFFFFF"/>
      </a:lt1>
      <a:dk2>
        <a:srgbClr val="000000"/>
      </a:dk2>
      <a:lt2>
        <a:srgbClr val="808080"/>
      </a:lt2>
      <a:accent1>
        <a:srgbClr val="FDC82F"/>
      </a:accent1>
      <a:accent2>
        <a:srgbClr val="FDC82F"/>
      </a:accent2>
      <a:accent3>
        <a:srgbClr val="FFFFFF"/>
      </a:accent3>
      <a:accent4>
        <a:srgbClr val="000000"/>
      </a:accent4>
      <a:accent5>
        <a:srgbClr val="FEE0AD"/>
      </a:accent5>
      <a:accent6>
        <a:srgbClr val="E5B52A"/>
      </a:accent6>
      <a:hlink>
        <a:srgbClr val="BF6800"/>
      </a:hlink>
      <a:folHlink>
        <a:srgbClr val="5565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0" charset="0"/>
            <a:ea typeface="ヒラギノ角ゴ Pro W3" pitchFamily="-110" charset="-128"/>
            <a:cs typeface="ヒラギノ角ゴ Pro W3" pitchFamily="-110" charset="-128"/>
          </a:defRPr>
        </a:defPPr>
      </a:lstStyle>
    </a:lnDef>
  </a:objectDefaults>
  <a:extraClrSchemeLst>
    <a:extraClrScheme>
      <a:clrScheme name="IRC_PP_cover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RC_PP_cover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RC_PP_cover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RC_PP_cover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RC_PP_cover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RC_PP_cover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RC_PP_cover_1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RC_PP_cover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RC_PP_cover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RC_PP_cover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RC_PP_cover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RC_PP_cover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RescueNet Document" ma:contentTypeID="0x010100D60DBA53A71448E28E10A8C682B5121B00A049B94D1FF5074084994C06BC6F9E0D" ma:contentTypeVersion="16" ma:contentTypeDescription="RescueNet Document Content Type" ma:contentTypeScope="" ma:versionID="9d47bf4c5a5056618787ac15d58122cc">
  <xsd:schema xmlns:xsd="http://www.w3.org/2001/XMLSchema" xmlns:p="http://schemas.microsoft.com/office/2006/metadata/properties" xmlns:ns1="http://schemas.microsoft.com/sharepoint/v3" xmlns:ns2="de7ee7ca-26ca-49cc-9537-4188a29a6e27" targetNamespace="http://schemas.microsoft.com/office/2006/metadata/properties" ma:root="true" ma:fieldsID="daf5dd165056f2c70364a400ff54f67f" ns1:_="" ns2:_="">
    <xsd:import namespace="http://schemas.microsoft.com/sharepoint/v3"/>
    <xsd:import namespace="de7ee7ca-26ca-49cc-9537-4188a29a6e27"/>
    <xsd:element name="properties">
      <xsd:complexType>
        <xsd:sequence>
          <xsd:element name="documentManagement">
            <xsd:complexType>
              <xsd:all>
                <xsd:element ref="ns1:DepartmentLookup" minOccurs="0"/>
                <xsd:element ref="ns1:LanguageLookup" minOccurs="0"/>
                <xsd:element ref="ns1:DocumentTypeLookup" minOccurs="0"/>
                <xsd:element ref="ns1:DocumentDescription" minOccurs="0"/>
                <xsd:element ref="ns1:GeographicCoverageLookup" minOccurs="0"/>
                <xsd:element ref="ns1:Organization" minOccurs="0"/>
                <xsd:element ref="ns2:Date_x0020_Published" minOccurs="0"/>
                <xsd:element ref="ns1:CopyrightInfo" minOccurs="0"/>
                <xsd:element ref="ns1:TopicPageLookup" minOccurs="0"/>
                <xsd:element ref="ns1:WorkspaceLookup" minOccurs="0"/>
                <xsd:element ref="ns1:RescueNetCategory" minOccurs="0"/>
                <xsd:element ref="ns2:Subgroup"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DepartmentLookup" ma:index="2" nillable="true" ma:displayName="Department" ma:list="aa11bf64-ae05-422e-b0f3-81466ecfe759" ma:internalName="DepartmentLookup" ma:readOnly="false" ma:showField="Title" ma:web="de7ee7ca-26ca-49cc-9537-4188a29a6e27">
      <xsd:simpleType>
        <xsd:restriction base="dms:Lookup"/>
      </xsd:simpleType>
    </xsd:element>
    <xsd:element name="LanguageLookup" ma:index="3" nillable="true" ma:displayName="Language" ma:list="a4490e2a-3438-41fb-934a-5ab0460e0543" ma:internalName="LanguageLookup" ma:readOnly="false" ma:showField="Title" ma:web="de7ee7ca-26ca-49cc-9537-4188a29a6e27">
      <xsd:simpleType>
        <xsd:restriction base="dms:Lookup"/>
      </xsd:simpleType>
    </xsd:element>
    <xsd:element name="DocumentTypeLookup" ma:index="4" nillable="true" ma:displayName="Document Type" ma:list="64e50660-2f46-4434-b5fe-4bffddd843e9" ma:internalName="DocumentTypeLookup" ma:showField="Title" ma:web="de7ee7ca-26ca-49cc-9537-4188a29a6e27">
      <xsd:simpleType>
        <xsd:restriction base="dms:Lookup"/>
      </xsd:simpleType>
    </xsd:element>
    <xsd:element name="DocumentDescription" ma:index="5" nillable="true" ma:displayName="Description" ma:default="" ma:internalName="DocumentDescription">
      <xsd:simpleType>
        <xsd:restriction base="dms:Note"/>
      </xsd:simpleType>
    </xsd:element>
    <xsd:element name="GeographicCoverageLookup" ma:index="6" nillable="true" ma:displayName="IRC Location" ma:list="6916aa85-de77-42a9-b916-db40791231f8" ma:internalName="GeographicCoverageLookup" ma:showField="Title" ma:web="de7ee7ca-26ca-49cc-9537-4188a29a6e27">
      <xsd:simpleType>
        <xsd:restriction base="dms:Lookup"/>
      </xsd:simpleType>
    </xsd:element>
    <xsd:element name="Organization" ma:index="7" nillable="true" ma:displayName="Organization" ma:default="" ma:internalName="Organization">
      <xsd:simpleType>
        <xsd:restriction base="dms:Text">
          <xsd:maxLength value="255"/>
        </xsd:restriction>
      </xsd:simpleType>
    </xsd:element>
    <xsd:element name="CopyrightInfo" ma:index="9" nillable="true" ma:displayName="Copyright Info" ma:internalName="CopyrightInfo">
      <xsd:simpleType>
        <xsd:restriction base="dms:Note"/>
      </xsd:simpleType>
    </xsd:element>
    <xsd:element name="TopicPageLookup" ma:index="10" nillable="true" ma:displayName="Topic Page" ma:description="This will make the document appear on the topic page if the topic page is configured." ma:list="4b01fa75-6d00-48b6-a4b2-40889219b784" ma:internalName="TopicPageLookup" ma:showField="Title" ma:web="de7ee7ca-26ca-49cc-9537-4188a29a6e27">
      <xsd:complexType>
        <xsd:complexContent>
          <xsd:extension base="dms:MultiChoiceLookup">
            <xsd:sequence>
              <xsd:element name="Value" type="dms:Lookup" maxOccurs="unbounded" minOccurs="0" nillable="true"/>
            </xsd:sequence>
          </xsd:extension>
        </xsd:complexContent>
      </xsd:complexType>
    </xsd:element>
    <xsd:element name="WorkspaceLookup" ma:index="11" nillable="true" ma:displayName="Workspace" ma:description="This will make the document appear on the workspace if the workspace is configured." ma:list="72b704c0-36a7-4358-aede-7d14f7f1ee85" ma:internalName="WorkspaceLookup" ma:showField="Title" ma:web="de7ee7ca-26ca-49cc-9537-4188a29a6e27">
      <xsd:complexType>
        <xsd:complexContent>
          <xsd:extension base="dms:MultiChoiceLookup">
            <xsd:sequence>
              <xsd:element name="Value" type="dms:Lookup" maxOccurs="unbounded" minOccurs="0" nillable="true"/>
            </xsd:sequence>
          </xsd:extension>
        </xsd:complexContent>
      </xsd:complexType>
    </xsd:element>
    <xsd:element name="RescueNetCategory" ma:index="12" nillable="true" ma:displayName="Group" ma:default="" ma:internalName="RescueNetCategory">
      <xsd:simpleType>
        <xsd:restriction base="dms:Text">
          <xsd:maxLength value="255"/>
        </xsd:restriction>
      </xsd:simpleType>
    </xsd:element>
  </xsd:schema>
  <xsd:schema xmlns:xsd="http://www.w3.org/2001/XMLSchema" xmlns:dms="http://schemas.microsoft.com/office/2006/documentManagement/types" targetNamespace="de7ee7ca-26ca-49cc-9537-4188a29a6e27" elementFormDefault="qualified">
    <xsd:import namespace="http://schemas.microsoft.com/office/2006/documentManagement/types"/>
    <xsd:element name="Date_x0020_Published" ma:index="8" nillable="true" ma:displayName="Date Published" ma:default="" ma:format="DateOnly" ma:internalName="Date_x0020_Published" ma:readOnly="false">
      <xsd:simpleType>
        <xsd:restriction base="dms:DateTime"/>
      </xsd:simpleType>
    </xsd:element>
    <xsd:element name="Subgroup" ma:index="13" nillable="true" ma:displayName="Subgroup" ma:internalName="Subgroup">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7" ma:displayName="Content Type" ma:readOnly="true"/>
        <xsd:element ref="dc:title" minOccurs="0" maxOccurs="1" ma:index="0" ma:displayName="Title"/>
        <xsd:element ref="dc:subject" minOccurs="0" maxOccurs="1"/>
        <xsd:element ref="dc:description" minOccurs="0" maxOccurs="1"/>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6CD9BB-6113-4958-81B4-CF48E4562892}">
  <ds:schemaRefs>
    <ds:schemaRef ds:uri="http://schemas.microsoft.com/office/2006/metadata/longProperties"/>
  </ds:schemaRefs>
</ds:datastoreItem>
</file>

<file path=customXml/itemProps2.xml><?xml version="1.0" encoding="utf-8"?>
<ds:datastoreItem xmlns:ds="http://schemas.openxmlformats.org/officeDocument/2006/customXml" ds:itemID="{5C460845-9F6E-4218-880F-9E226446E5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e7ee7ca-26ca-49cc-9537-4188a29a6e2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814DD3B1-3BEC-4640-B898-0223E717E8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Macintosh HD:Applications:Microsoft Office 2004:Templates:My Templates:IRC_PP_pages_white.pot</Template>
  <TotalTime>27577</TotalTime>
  <Words>2756</Words>
  <Application>Microsoft Macintosh PowerPoint</Application>
  <PresentationFormat>On-screen Show (4:3)</PresentationFormat>
  <Paragraphs>330</Paragraphs>
  <Slides>39</Slides>
  <Notes>27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39</vt:i4>
      </vt:variant>
    </vt:vector>
  </HeadingPairs>
  <TitlesOfParts>
    <vt:vector size="47" baseType="lpstr">
      <vt:lpstr>MS PGothic</vt:lpstr>
      <vt:lpstr>ヒラギノ角ゴ Pro W3</vt:lpstr>
      <vt:lpstr>Akzidenz Grotesk BE Super</vt:lpstr>
      <vt:lpstr>Arial</vt:lpstr>
      <vt:lpstr>Segoe UI</vt:lpstr>
      <vt:lpstr>Times</vt:lpstr>
      <vt:lpstr>IRC_PP_pages_white</vt:lpstr>
      <vt:lpstr>IRC_PP_cover_1</vt:lpstr>
      <vt:lpstr> Safe Healing and Learning Spaces Parenting Skills Facilitator Training  (3 curricula combined)  Day 5   </vt:lpstr>
      <vt:lpstr>PowerPoint Presentation</vt:lpstr>
      <vt:lpstr>PowerPoint Presentation</vt:lpstr>
      <vt:lpstr>Think and share: What is puberty? </vt:lpstr>
      <vt:lpstr>Video: Puberty</vt:lpstr>
      <vt:lpstr>Signs of puberty</vt:lpstr>
      <vt:lpstr>Why is it important to talk about puberty?</vt:lpstr>
      <vt:lpstr>What are hormones? </vt:lpstr>
      <vt:lpstr>Group work: Menstruation </vt:lpstr>
      <vt:lpstr>Ways to manage menstruation</vt:lpstr>
      <vt:lpstr>What boys and girls need to know </vt:lpstr>
      <vt:lpstr>Questions adolescents are likely to ask   </vt:lpstr>
      <vt:lpstr>The ABC method of protection </vt:lpstr>
      <vt:lpstr>Energizer: Coconut</vt:lpstr>
      <vt:lpstr>Early or forced marriage</vt:lpstr>
      <vt:lpstr>Early or forced marriage</vt:lpstr>
      <vt:lpstr>‘Child’ marriage </vt:lpstr>
      <vt:lpstr>Group discussion</vt:lpstr>
      <vt:lpstr>Safety in the family and in the home </vt:lpstr>
      <vt:lpstr>What are important aspects of a healthy, safe relationship between a male and female or husband a wife?  </vt:lpstr>
      <vt:lpstr>What are the risks children face in the community?</vt:lpstr>
      <vt:lpstr>Think and share </vt:lpstr>
      <vt:lpstr>Think and share </vt:lpstr>
      <vt:lpstr>Think and Share: Supporting good decision-making (for adolescents) </vt:lpstr>
      <vt:lpstr>Healthy relationships are…</vt:lpstr>
      <vt:lpstr>STEP: Process for problem-solving </vt:lpstr>
      <vt:lpstr>Problem-solving using the STEP process</vt:lpstr>
      <vt:lpstr>Facilitation skills</vt:lpstr>
      <vt:lpstr>Handling Disclosures of Violence</vt:lpstr>
      <vt:lpstr>Handling disclosure of violence</vt:lpstr>
      <vt:lpstr>Disclosure of a personnal experience of violence</vt:lpstr>
      <vt:lpstr>At the end of the session</vt:lpstr>
      <vt:lpstr>Informed consent</vt:lpstr>
      <vt:lpstr>PowerPoint Presentation</vt:lpstr>
      <vt:lpstr>Disclosure of perpetration of violence</vt:lpstr>
      <vt:lpstr>Disclosure of perpetration of violence ctd</vt:lpstr>
      <vt:lpstr>Let’s role play!</vt:lpstr>
      <vt:lpstr>Implementation guidance - Quiz</vt:lpstr>
      <vt:lpstr>Post test</vt:lpstr>
    </vt:vector>
  </TitlesOfParts>
  <Company>The A. J. Heschel School</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Admin</dc:creator>
  <cp:lastModifiedBy>Sandra Maignant</cp:lastModifiedBy>
  <cp:revision>639</cp:revision>
  <cp:lastPrinted>2009-12-29T15:08:35Z</cp:lastPrinted>
  <dcterms:created xsi:type="dcterms:W3CDTF">2009-12-29T15:03:30Z</dcterms:created>
  <dcterms:modified xsi:type="dcterms:W3CDTF">2020-01-24T16:50:46Z</dcterms:modified>
  <cp:category>Templates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1500.00000000000</vt:lpwstr>
  </property>
  <property fmtid="{D5CDD505-2E9C-101B-9397-08002B2CF9AE}" pid="3" name="Topic Page">
    <vt:lpwstr>Publication Templates</vt:lpwstr>
  </property>
  <property fmtid="{D5CDD505-2E9C-101B-9397-08002B2CF9AE}" pid="4" name="RescueNet Topic Page">
    <vt:lpwstr>91</vt:lpwstr>
  </property>
  <property fmtid="{D5CDD505-2E9C-101B-9397-08002B2CF9AE}" pid="5" name="DocumentTypeLookup">
    <vt:lpwstr>6</vt:lpwstr>
  </property>
  <property fmtid="{D5CDD505-2E9C-101B-9397-08002B2CF9AE}" pid="6" name="GeographicCoverageLookup">
    <vt:lpwstr>254</vt:lpwstr>
  </property>
  <property fmtid="{D5CDD505-2E9C-101B-9397-08002B2CF9AE}" pid="7" name="TopicPageLookup">
    <vt:lpwstr>436;#Administration.Information Technology.Helpdesk.Software Help.Microsoft PowerPoint;#501;#Administration.External Relations.Branding &amp; Templates</vt:lpwstr>
  </property>
  <property fmtid="{D5CDD505-2E9C-101B-9397-08002B2CF9AE}" pid="8" name="WorkspaceLookup">
    <vt:lpwstr/>
  </property>
  <property fmtid="{D5CDD505-2E9C-101B-9397-08002B2CF9AE}" pid="9" name="RescueNetCategory">
    <vt:lpwstr>Templates</vt:lpwstr>
  </property>
  <property fmtid="{D5CDD505-2E9C-101B-9397-08002B2CF9AE}" pid="10" name="LanguageLookup">
    <vt:lpwstr>9</vt:lpwstr>
  </property>
  <property fmtid="{D5CDD505-2E9C-101B-9397-08002B2CF9AE}" pid="11" name="DocumentDescription">
    <vt:lpwstr>PowerPoint template, including IRC graphics and suggestions for page formats.</vt:lpwstr>
  </property>
  <property fmtid="{D5CDD505-2E9C-101B-9397-08002B2CF9AE}" pid="12" name="CopyrightInfo">
    <vt:lpwstr/>
  </property>
  <property fmtid="{D5CDD505-2E9C-101B-9397-08002B2CF9AE}" pid="13" name="DepartmentLookup">
    <vt:lpwstr>18</vt:lpwstr>
  </property>
  <property fmtid="{D5CDD505-2E9C-101B-9397-08002B2CF9AE}" pid="14" name="ContentType">
    <vt:lpwstr>RescueNet Document</vt:lpwstr>
  </property>
  <property fmtid="{D5CDD505-2E9C-101B-9397-08002B2CF9AE}" pid="15" name="Subgroup">
    <vt:lpwstr/>
  </property>
  <property fmtid="{D5CDD505-2E9C-101B-9397-08002B2CF9AE}" pid="16" name="Organization">
    <vt:lpwstr/>
  </property>
  <property fmtid="{D5CDD505-2E9C-101B-9397-08002B2CF9AE}" pid="17" name="Date Published">
    <vt:lpwstr>1999-11-29T20:00:00Z</vt:lpwstr>
  </property>
</Properties>
</file>